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53"/>
  </p:notesMasterIdLst>
  <p:handoutMasterIdLst>
    <p:handoutMasterId r:id="rId54"/>
  </p:handoutMasterIdLst>
  <p:sldIdLst>
    <p:sldId id="2257" r:id="rId2"/>
    <p:sldId id="2528" r:id="rId3"/>
    <p:sldId id="2468" r:id="rId4"/>
    <p:sldId id="2475" r:id="rId5"/>
    <p:sldId id="2476" r:id="rId6"/>
    <p:sldId id="2471" r:id="rId7"/>
    <p:sldId id="2495" r:id="rId8"/>
    <p:sldId id="2531" r:id="rId9"/>
    <p:sldId id="2532" r:id="rId10"/>
    <p:sldId id="2533" r:id="rId11"/>
    <p:sldId id="2534" r:id="rId12"/>
    <p:sldId id="2487" r:id="rId13"/>
    <p:sldId id="2488" r:id="rId14"/>
    <p:sldId id="2489" r:id="rId15"/>
    <p:sldId id="2535" r:id="rId16"/>
    <p:sldId id="2536" r:id="rId17"/>
    <p:sldId id="2492" r:id="rId18"/>
    <p:sldId id="2496" r:id="rId19"/>
    <p:sldId id="2529" r:id="rId20"/>
    <p:sldId id="2479" r:id="rId21"/>
    <p:sldId id="2480" r:id="rId22"/>
    <p:sldId id="2481" r:id="rId23"/>
    <p:sldId id="2482" r:id="rId24"/>
    <p:sldId id="2483" r:id="rId25"/>
    <p:sldId id="2484" r:id="rId26"/>
    <p:sldId id="2485" r:id="rId27"/>
    <p:sldId id="2486" r:id="rId28"/>
    <p:sldId id="2497" r:id="rId29"/>
    <p:sldId id="2530" r:id="rId30"/>
    <p:sldId id="2499" r:id="rId31"/>
    <p:sldId id="2500" r:id="rId32"/>
    <p:sldId id="2501" r:id="rId33"/>
    <p:sldId id="2502" r:id="rId34"/>
    <p:sldId id="2503" r:id="rId35"/>
    <p:sldId id="2504" r:id="rId36"/>
    <p:sldId id="2505" r:id="rId37"/>
    <p:sldId id="2507" r:id="rId38"/>
    <p:sldId id="2516" r:id="rId39"/>
    <p:sldId id="2523" r:id="rId40"/>
    <p:sldId id="2526" r:id="rId41"/>
    <p:sldId id="2518" r:id="rId42"/>
    <p:sldId id="2521" r:id="rId43"/>
    <p:sldId id="2522" r:id="rId44"/>
    <p:sldId id="2527" r:id="rId45"/>
    <p:sldId id="2537" r:id="rId46"/>
    <p:sldId id="2538" r:id="rId47"/>
    <p:sldId id="2539" r:id="rId48"/>
    <p:sldId id="2540" r:id="rId49"/>
    <p:sldId id="2541" r:id="rId50"/>
    <p:sldId id="2542" r:id="rId51"/>
    <p:sldId id="2543" r:id="rId52"/>
  </p:sldIdLst>
  <p:sldSz cx="9144000" cy="6858000" type="letter"/>
  <p:notesSz cx="6858000" cy="9144000"/>
  <p:defaultTextStyle>
    <a:defPPr>
      <a:defRPr lang="en-US"/>
    </a:defPPr>
    <a:lvl1pPr algn="just" rtl="0" fontAlgn="base">
      <a:spcBef>
        <a:spcPct val="0"/>
      </a:spcBef>
      <a:spcAft>
        <a:spcPct val="0"/>
      </a:spcAft>
      <a:defRPr sz="2100" kern="1200">
        <a:solidFill>
          <a:srgbClr val="6E7475"/>
        </a:solidFill>
        <a:latin typeface="Lucida Grande" charset="0"/>
        <a:ea typeface="ヒラギノ角ゴ ProN W3" charset="-128"/>
        <a:cs typeface="ヒラギノ角ゴ ProN W3" charset="-128"/>
        <a:sym typeface="Lucida Grande" charset="0"/>
      </a:defRPr>
    </a:lvl1pPr>
    <a:lvl2pPr marL="321457" algn="just" rtl="0" fontAlgn="base">
      <a:spcBef>
        <a:spcPct val="0"/>
      </a:spcBef>
      <a:spcAft>
        <a:spcPct val="0"/>
      </a:spcAft>
      <a:defRPr sz="2100" kern="1200">
        <a:solidFill>
          <a:srgbClr val="6E7475"/>
        </a:solidFill>
        <a:latin typeface="Lucida Grande" charset="0"/>
        <a:ea typeface="ヒラギノ角ゴ ProN W3" charset="-128"/>
        <a:cs typeface="ヒラギノ角ゴ ProN W3" charset="-128"/>
        <a:sym typeface="Lucida Grande" charset="0"/>
      </a:defRPr>
    </a:lvl2pPr>
    <a:lvl3pPr marL="642915" algn="just" rtl="0" fontAlgn="base">
      <a:spcBef>
        <a:spcPct val="0"/>
      </a:spcBef>
      <a:spcAft>
        <a:spcPct val="0"/>
      </a:spcAft>
      <a:defRPr sz="2100" kern="1200">
        <a:solidFill>
          <a:srgbClr val="6E7475"/>
        </a:solidFill>
        <a:latin typeface="Lucida Grande" charset="0"/>
        <a:ea typeface="ヒラギノ角ゴ ProN W3" charset="-128"/>
        <a:cs typeface="ヒラギノ角ゴ ProN W3" charset="-128"/>
        <a:sym typeface="Lucida Grande" charset="0"/>
      </a:defRPr>
    </a:lvl3pPr>
    <a:lvl4pPr marL="964372" algn="just" rtl="0" fontAlgn="base">
      <a:spcBef>
        <a:spcPct val="0"/>
      </a:spcBef>
      <a:spcAft>
        <a:spcPct val="0"/>
      </a:spcAft>
      <a:defRPr sz="2100" kern="1200">
        <a:solidFill>
          <a:srgbClr val="6E7475"/>
        </a:solidFill>
        <a:latin typeface="Lucida Grande" charset="0"/>
        <a:ea typeface="ヒラギノ角ゴ ProN W3" charset="-128"/>
        <a:cs typeface="ヒラギノ角ゴ ProN W3" charset="-128"/>
        <a:sym typeface="Lucida Grande" charset="0"/>
      </a:defRPr>
    </a:lvl4pPr>
    <a:lvl5pPr marL="1285829" algn="just" rtl="0" fontAlgn="base">
      <a:spcBef>
        <a:spcPct val="0"/>
      </a:spcBef>
      <a:spcAft>
        <a:spcPct val="0"/>
      </a:spcAft>
      <a:defRPr sz="2100" kern="1200">
        <a:solidFill>
          <a:srgbClr val="6E7475"/>
        </a:solidFill>
        <a:latin typeface="Lucida Grande" charset="0"/>
        <a:ea typeface="ヒラギノ角ゴ ProN W3" charset="-128"/>
        <a:cs typeface="ヒラギノ角ゴ ProN W3" charset="-128"/>
        <a:sym typeface="Lucida Grande" charset="0"/>
      </a:defRPr>
    </a:lvl5pPr>
    <a:lvl6pPr marL="1607287" algn="l" defTabSz="321457" rtl="0" eaLnBrk="1" latinLnBrk="0" hangingPunct="1">
      <a:defRPr sz="2100" kern="1200">
        <a:solidFill>
          <a:srgbClr val="6E7475"/>
        </a:solidFill>
        <a:latin typeface="Lucida Grande" charset="0"/>
        <a:ea typeface="ヒラギノ角ゴ ProN W3" charset="-128"/>
        <a:cs typeface="ヒラギノ角ゴ ProN W3" charset="-128"/>
        <a:sym typeface="Lucida Grande" charset="0"/>
      </a:defRPr>
    </a:lvl6pPr>
    <a:lvl7pPr marL="1928744" algn="l" defTabSz="321457" rtl="0" eaLnBrk="1" latinLnBrk="0" hangingPunct="1">
      <a:defRPr sz="2100" kern="1200">
        <a:solidFill>
          <a:srgbClr val="6E7475"/>
        </a:solidFill>
        <a:latin typeface="Lucida Grande" charset="0"/>
        <a:ea typeface="ヒラギノ角ゴ ProN W3" charset="-128"/>
        <a:cs typeface="ヒラギノ角ゴ ProN W3" charset="-128"/>
        <a:sym typeface="Lucida Grande" charset="0"/>
      </a:defRPr>
    </a:lvl7pPr>
    <a:lvl8pPr marL="2250201" algn="l" defTabSz="321457" rtl="0" eaLnBrk="1" latinLnBrk="0" hangingPunct="1">
      <a:defRPr sz="2100" kern="1200">
        <a:solidFill>
          <a:srgbClr val="6E7475"/>
        </a:solidFill>
        <a:latin typeface="Lucida Grande" charset="0"/>
        <a:ea typeface="ヒラギノ角ゴ ProN W3" charset="-128"/>
        <a:cs typeface="ヒラギノ角ゴ ProN W3" charset="-128"/>
        <a:sym typeface="Lucida Grande" charset="0"/>
      </a:defRPr>
    </a:lvl8pPr>
    <a:lvl9pPr marL="2571659" algn="l" defTabSz="321457" rtl="0" eaLnBrk="1" latinLnBrk="0" hangingPunct="1">
      <a:defRPr sz="2100" kern="1200">
        <a:solidFill>
          <a:srgbClr val="6E7475"/>
        </a:solidFill>
        <a:latin typeface="Lucida Grande" charset="0"/>
        <a:ea typeface="ヒラギノ角ゴ ProN W3" charset="-128"/>
        <a:cs typeface="ヒラギノ角ゴ ProN W3" charset="-128"/>
        <a:sym typeface="Lucida Grande" charset="0"/>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4468B"/>
    <a:srgbClr val="339931"/>
    <a:srgbClr val="B9D7FF"/>
    <a:srgbClr val="6E7475"/>
    <a:srgbClr val="7E4297"/>
    <a:srgbClr val="4CE2FF"/>
    <a:srgbClr val="D86454"/>
    <a:srgbClr val="9173CE"/>
    <a:srgbClr val="535353"/>
    <a:srgbClr val="07A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3228" autoAdjust="0"/>
    <p:restoredTop sz="93968" autoAdjust="0"/>
  </p:normalViewPr>
  <p:slideViewPr>
    <p:cSldViewPr snapToGrid="0">
      <p:cViewPr varScale="1">
        <p:scale>
          <a:sx n="65" d="100"/>
          <a:sy n="65" d="100"/>
        </p:scale>
        <p:origin x="-104" y="-512"/>
      </p:cViewPr>
      <p:guideLst>
        <p:guide orient="horz" pos="4106"/>
        <p:guide orient="horz" pos="2309"/>
        <p:guide orient="horz" pos="577"/>
        <p:guide orient="horz" pos="785"/>
        <p:guide orient="horz" pos="404"/>
        <p:guide orient="horz" pos="1002"/>
        <p:guide pos="5468"/>
        <p:guide pos="336"/>
        <p:guide pos="282"/>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Gotham-Book"/>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DC602C-0840-BF49-A4C8-C46CF8E46C13}" type="datetimeFigureOut">
              <a:rPr lang="en-US" smtClean="0">
                <a:latin typeface="Gotham-Book"/>
              </a:rPr>
              <a:pPr/>
              <a:t>1/27/15</a:t>
            </a:fld>
            <a:endParaRPr lang="en-US" dirty="0">
              <a:latin typeface="Gotham-Book"/>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Gotham-Book"/>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89909B-FAFA-6047-9838-B65B5CE2D4D4}" type="slidenum">
              <a:rPr lang="en-US" smtClean="0">
                <a:latin typeface="Gotham-Book"/>
              </a:rPr>
              <a:pPr/>
              <a:t>‹#›</a:t>
            </a:fld>
            <a:endParaRPr lang="en-US" dirty="0">
              <a:latin typeface="Gotham-Book"/>
            </a:endParaRPr>
          </a:p>
        </p:txBody>
      </p:sp>
    </p:spTree>
    <p:extLst>
      <p:ext uri="{BB962C8B-B14F-4D97-AF65-F5344CB8AC3E}">
        <p14:creationId xmlns:p14="http://schemas.microsoft.com/office/powerpoint/2010/main" val="44549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otham-Book"/>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otham-Book"/>
              </a:defRPr>
            </a:lvl1pPr>
          </a:lstStyle>
          <a:p>
            <a:fld id="{385899F5-795F-3544-BF3C-91C27293CD04}" type="datetimeFigureOut">
              <a:rPr lang="en-US" smtClean="0"/>
              <a:pPr/>
              <a:t>1/27/15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otham-Book"/>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otham-Book"/>
              </a:defRPr>
            </a:lvl1pPr>
          </a:lstStyle>
          <a:p>
            <a:fld id="{192B9246-1875-7543-BDA6-7ECE4834C34B}" type="slidenum">
              <a:rPr lang="en-US" smtClean="0"/>
              <a:pPr/>
              <a:t>‹#›</a:t>
            </a:fld>
            <a:endParaRPr lang="en-US" dirty="0"/>
          </a:p>
        </p:txBody>
      </p:sp>
    </p:spTree>
    <p:extLst>
      <p:ext uri="{BB962C8B-B14F-4D97-AF65-F5344CB8AC3E}">
        <p14:creationId xmlns:p14="http://schemas.microsoft.com/office/powerpoint/2010/main" val="1213189930"/>
      </p:ext>
    </p:extLst>
  </p:cSld>
  <p:clrMap bg1="lt1" tx1="dk1" bg2="lt2" tx2="dk2" accent1="accent1" accent2="accent2" accent3="accent3" accent4="accent4" accent5="accent5" accent6="accent6" hlink="hlink" folHlink="folHlink"/>
  <p:hf hdr="0" ftr="0" dt="0"/>
  <p:notesStyle>
    <a:lvl1pPr marL="0" algn="l" defTabSz="321457" rtl="0" eaLnBrk="1" latinLnBrk="0" hangingPunct="1">
      <a:defRPr sz="800" kern="1200">
        <a:solidFill>
          <a:schemeClr val="tx1"/>
        </a:solidFill>
        <a:latin typeface="Gotham-Book"/>
        <a:ea typeface="+mn-ea"/>
        <a:cs typeface="+mn-cs"/>
      </a:defRPr>
    </a:lvl1pPr>
    <a:lvl2pPr marL="321457" algn="l" defTabSz="321457" rtl="0" eaLnBrk="1" latinLnBrk="0" hangingPunct="1">
      <a:defRPr sz="800" kern="1200">
        <a:solidFill>
          <a:schemeClr val="tx1"/>
        </a:solidFill>
        <a:latin typeface="Gotham-Book"/>
        <a:ea typeface="+mn-ea"/>
        <a:cs typeface="+mn-cs"/>
      </a:defRPr>
    </a:lvl2pPr>
    <a:lvl3pPr marL="642915" algn="l" defTabSz="321457" rtl="0" eaLnBrk="1" latinLnBrk="0" hangingPunct="1">
      <a:defRPr sz="800" kern="1200">
        <a:solidFill>
          <a:schemeClr val="tx1"/>
        </a:solidFill>
        <a:latin typeface="Gotham-Book"/>
        <a:ea typeface="+mn-ea"/>
        <a:cs typeface="+mn-cs"/>
      </a:defRPr>
    </a:lvl3pPr>
    <a:lvl4pPr marL="964372" algn="l" defTabSz="321457" rtl="0" eaLnBrk="1" latinLnBrk="0" hangingPunct="1">
      <a:defRPr sz="800" kern="1200">
        <a:solidFill>
          <a:schemeClr val="tx1"/>
        </a:solidFill>
        <a:latin typeface="Gotham-Book"/>
        <a:ea typeface="+mn-ea"/>
        <a:cs typeface="+mn-cs"/>
      </a:defRPr>
    </a:lvl4pPr>
    <a:lvl5pPr marL="1285829" algn="l" defTabSz="321457" rtl="0" eaLnBrk="1" latinLnBrk="0" hangingPunct="1">
      <a:defRPr sz="800" kern="1200">
        <a:solidFill>
          <a:schemeClr val="tx1"/>
        </a:solidFill>
        <a:latin typeface="Gotham-Book"/>
        <a:ea typeface="+mn-ea"/>
        <a:cs typeface="+mn-cs"/>
      </a:defRPr>
    </a:lvl5pPr>
    <a:lvl6pPr marL="1607287" algn="l" defTabSz="321457" rtl="0" eaLnBrk="1" latinLnBrk="0" hangingPunct="1">
      <a:defRPr sz="800" kern="1200">
        <a:solidFill>
          <a:schemeClr val="tx1"/>
        </a:solidFill>
        <a:latin typeface="+mn-lt"/>
        <a:ea typeface="+mn-ea"/>
        <a:cs typeface="+mn-cs"/>
      </a:defRPr>
    </a:lvl6pPr>
    <a:lvl7pPr marL="1928744" algn="l" defTabSz="321457" rtl="0" eaLnBrk="1" latinLnBrk="0" hangingPunct="1">
      <a:defRPr sz="800" kern="1200">
        <a:solidFill>
          <a:schemeClr val="tx1"/>
        </a:solidFill>
        <a:latin typeface="+mn-lt"/>
        <a:ea typeface="+mn-ea"/>
        <a:cs typeface="+mn-cs"/>
      </a:defRPr>
    </a:lvl7pPr>
    <a:lvl8pPr marL="2250201" algn="l" defTabSz="321457" rtl="0" eaLnBrk="1" latinLnBrk="0" hangingPunct="1">
      <a:defRPr sz="800" kern="1200">
        <a:solidFill>
          <a:schemeClr val="tx1"/>
        </a:solidFill>
        <a:latin typeface="+mn-lt"/>
        <a:ea typeface="+mn-ea"/>
        <a:cs typeface="+mn-cs"/>
      </a:defRPr>
    </a:lvl8pPr>
    <a:lvl9pPr marL="2571659" algn="l" defTabSz="321457"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auto">
          <a:xfrm>
            <a:off x="0" y="0"/>
            <a:ext cx="9148536" cy="6553201"/>
          </a:xfrm>
          <a:prstGeom prst="rect">
            <a:avLst/>
          </a:prstGeom>
          <a:solidFill>
            <a:schemeClr val="tx2"/>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 name="Title 1"/>
          <p:cNvSpPr>
            <a:spLocks noGrp="1"/>
          </p:cNvSpPr>
          <p:nvPr>
            <p:ph type="ctrTitle"/>
          </p:nvPr>
        </p:nvSpPr>
        <p:spPr>
          <a:xfrm>
            <a:off x="579524" y="2109682"/>
            <a:ext cx="6206513" cy="1470049"/>
          </a:xfrm>
          <a:prstGeom prst="rect">
            <a:avLst/>
          </a:prstGeom>
        </p:spPr>
        <p:txBody>
          <a:bodyPr vert="horz" lIns="64291" tIns="32146" rIns="64291" bIns="32146" anchor="b"/>
          <a:lstStyle>
            <a:lvl1pPr algn="l">
              <a:defRPr sz="3200" b="0" i="0" cap="all" spc="0">
                <a:solidFill>
                  <a:srgbClr val="FFFFFF"/>
                </a:solidFill>
                <a:latin typeface="Gotham-Book"/>
                <a:cs typeface="Gotham-Book"/>
              </a:defRPr>
            </a:lvl1pPr>
          </a:lstStyle>
          <a:p>
            <a:r>
              <a:rPr lang="en-US" dirty="0" smtClean="0"/>
              <a:t>Click to edit Master title style</a:t>
            </a:r>
            <a:endParaRPr lang="en-US" dirty="0"/>
          </a:p>
        </p:txBody>
      </p:sp>
      <p:cxnSp>
        <p:nvCxnSpPr>
          <p:cNvPr id="10" name="Straight Connector 9"/>
          <p:cNvCxnSpPr/>
          <p:nvPr userDrawn="1"/>
        </p:nvCxnSpPr>
        <p:spPr bwMode="auto">
          <a:xfrm rot="5400000" flipH="1" flipV="1">
            <a:off x="-1295032" y="1747680"/>
            <a:ext cx="3492820" cy="1588"/>
          </a:xfrm>
          <a:prstGeom prst="line">
            <a:avLst/>
          </a:prstGeom>
          <a:blipFill dpi="0" rotWithShape="0">
            <a:blip r:embed="rId2"/>
            <a:srcRect/>
            <a:tile tx="0" ty="0" sx="100000" sy="100000" flip="none" algn="tl"/>
          </a:blipFill>
          <a:ln w="12700" cap="flat" cmpd="sng" algn="ctr">
            <a:solidFill>
              <a:srgbClr val="FFFFFF"/>
            </a:solidFill>
            <a:prstDash val="solid"/>
            <a:round/>
            <a:headEnd type="none" w="med" len="med"/>
            <a:tailEnd type="none" w="med" len="med"/>
          </a:ln>
          <a:effectLst/>
        </p:spPr>
      </p:cxn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Rectangle 7"/>
          <p:cNvSpPr/>
          <p:nvPr userDrawn="1"/>
        </p:nvSpPr>
        <p:spPr bwMode="auto">
          <a:xfrm>
            <a:off x="0" y="6548438"/>
            <a:ext cx="9148680" cy="314098"/>
          </a:xfrm>
          <a:prstGeom prst="rect">
            <a:avLst/>
          </a:prstGeom>
          <a:solidFill>
            <a:schemeClr val="tx2"/>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 name="Title 1"/>
          <p:cNvSpPr>
            <a:spLocks noGrp="1"/>
          </p:cNvSpPr>
          <p:nvPr>
            <p:ph type="ctrTitle"/>
          </p:nvPr>
        </p:nvSpPr>
        <p:spPr>
          <a:xfrm>
            <a:off x="579524" y="2109682"/>
            <a:ext cx="6206513" cy="1470049"/>
          </a:xfrm>
          <a:prstGeom prst="rect">
            <a:avLst/>
          </a:prstGeom>
        </p:spPr>
        <p:txBody>
          <a:bodyPr vert="horz" lIns="64291" tIns="32146" rIns="64291" bIns="32146" anchor="b"/>
          <a:lstStyle>
            <a:lvl1pPr algn="l">
              <a:defRPr sz="3200" b="0" i="0" cap="all" spc="0">
                <a:solidFill>
                  <a:schemeClr val="tx1"/>
                </a:solidFill>
                <a:latin typeface="Gotham-Book"/>
                <a:cs typeface="Gotham-Book"/>
              </a:defRPr>
            </a:lvl1pPr>
          </a:lstStyle>
          <a:p>
            <a:r>
              <a:rPr lang="en-US" dirty="0" smtClean="0"/>
              <a:t>Click to edit Master title style</a:t>
            </a:r>
            <a:endParaRPr lang="en-US" dirty="0"/>
          </a:p>
        </p:txBody>
      </p:sp>
      <p:cxnSp>
        <p:nvCxnSpPr>
          <p:cNvPr id="10" name="Straight Connector 9"/>
          <p:cNvCxnSpPr/>
          <p:nvPr userDrawn="1"/>
        </p:nvCxnSpPr>
        <p:spPr bwMode="auto">
          <a:xfrm rot="5400000" flipH="1" flipV="1">
            <a:off x="-1295032" y="1747680"/>
            <a:ext cx="3492820" cy="1588"/>
          </a:xfrm>
          <a:prstGeom prst="line">
            <a:avLst/>
          </a:prstGeom>
          <a:blipFill dpi="0" rotWithShape="0">
            <a:blip r:embed="rId2"/>
            <a:srcRect/>
            <a:tile tx="0" ty="0" sx="100000" sy="100000" flip="none" algn="tl"/>
          </a:blipFill>
          <a:ln w="12700" cap="flat" cmpd="sng" algn="ctr">
            <a:solidFill>
              <a:schemeClr val="tx1"/>
            </a:solidFill>
            <a:prstDash val="solid"/>
            <a:round/>
            <a:headEnd type="none" w="med" len="med"/>
            <a:tailEnd type="none" w="med" len="med"/>
          </a:ln>
          <a:effectLst/>
        </p:spPr>
      </p:cxnSp>
      <p:pic>
        <p:nvPicPr>
          <p:cNvPr id="11" name="Picture 10" descr="SB_icon_WHT.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8790516" y="6577402"/>
            <a:ext cx="250301" cy="250301"/>
          </a:xfrm>
          <a:prstGeom prst="rect">
            <a:avLst/>
          </a:prstGeom>
        </p:spPr>
      </p:pic>
      <p:sp>
        <p:nvSpPr>
          <p:cNvPr id="12" name="Rectangle 3"/>
          <p:cNvSpPr>
            <a:spLocks noChangeArrowheads="1"/>
          </p:cNvSpPr>
          <p:nvPr userDrawn="1"/>
        </p:nvSpPr>
        <p:spPr bwMode="auto">
          <a:xfrm>
            <a:off x="0" y="6640997"/>
            <a:ext cx="352782" cy="123111"/>
          </a:xfrm>
          <a:prstGeom prst="rect">
            <a:avLst/>
          </a:prstGeom>
          <a:noFill/>
          <a:ln w="9525">
            <a:noFill/>
            <a:miter lim="800000"/>
            <a:headEnd/>
            <a:tailEnd/>
          </a:ln>
          <a:effectLst/>
        </p:spPr>
        <p:txBody>
          <a:bodyPr wrap="square" lIns="0" tIns="0" rIns="0" bIns="0" anchor="ctr">
            <a:prstTxWarp prst="textNoShape">
              <a:avLst/>
            </a:prstTxWarp>
            <a:spAutoFit/>
          </a:bodyPr>
          <a:lstStyle/>
          <a:p>
            <a:pPr algn="r">
              <a:lnSpc>
                <a:spcPct val="100000"/>
              </a:lnSpc>
            </a:pPr>
            <a:fld id="{B3022E80-3781-4BB1-A15D-55850855EFA3}" type="slidenum">
              <a:rPr lang="en-US" sz="800" b="0" i="0" baseline="0">
                <a:solidFill>
                  <a:schemeClr val="bg1"/>
                </a:solidFill>
                <a:latin typeface="Gotham-Book"/>
                <a:cs typeface="Gotham-Book"/>
              </a:rPr>
              <a:pPr algn="r">
                <a:lnSpc>
                  <a:spcPct val="100000"/>
                </a:lnSpc>
              </a:pPr>
              <a:t>‹#›</a:t>
            </a:fld>
            <a:endParaRPr lang="en-US" sz="800" b="0" i="0" baseline="0" dirty="0">
              <a:solidFill>
                <a:schemeClr val="bg1"/>
              </a:solidFill>
              <a:latin typeface="Gotham-Book"/>
              <a:cs typeface="Gotham-Book"/>
            </a:endParaRPr>
          </a:p>
        </p:txBody>
      </p:sp>
    </p:spTree>
    <p:extLst>
      <p:ext uri="{BB962C8B-B14F-4D97-AF65-F5344CB8AC3E}">
        <p14:creationId xmlns:p14="http://schemas.microsoft.com/office/powerpoint/2010/main" val="2827473347"/>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743396"/>
          </a:xfrm>
          <a:prstGeom prst="rect">
            <a:avLst/>
          </a:prstGeom>
        </p:spPr>
        <p:txBody>
          <a:bodyPr vert="horz" lIns="64291" tIns="32146" rIns="64291" bIns="32146" anchor="b"/>
          <a:lstStyle>
            <a:lvl1pPr algn="l">
              <a:lnSpc>
                <a:spcPct val="90000"/>
              </a:lnSpc>
              <a:defRPr sz="2800" b="0" i="0" cap="all">
                <a:solidFill>
                  <a:schemeClr val="tx1"/>
                </a:solidFill>
                <a:latin typeface="Gotham-Book"/>
                <a:cs typeface="Gotham-Book"/>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3047" y="1388980"/>
            <a:ext cx="8228707" cy="1542247"/>
          </a:xfrm>
          <a:prstGeom prst="rect">
            <a:avLst/>
          </a:prstGeom>
        </p:spPr>
        <p:txBody>
          <a:bodyPr vert="horz" lIns="64291" tIns="32146" rIns="64291" bIns="32146">
            <a:spAutoFit/>
          </a:bodyPr>
          <a:lstStyle>
            <a:lvl1pPr marL="0" indent="0">
              <a:spcBef>
                <a:spcPts val="1600"/>
              </a:spcBef>
              <a:spcAft>
                <a:spcPts val="200"/>
              </a:spcAft>
              <a:buSzPct val="125000"/>
              <a:buFont typeface="Lucida Grande"/>
              <a:buNone/>
              <a:defRPr sz="1800" b="0" i="0" cap="all">
                <a:solidFill>
                  <a:schemeClr val="accent2"/>
                </a:solidFill>
                <a:latin typeface="Gotham-Book"/>
                <a:cs typeface="Gotham-Book"/>
              </a:defRPr>
            </a:lvl1pPr>
            <a:lvl2pPr marL="398463" indent="-169863">
              <a:spcBef>
                <a:spcPts val="800"/>
              </a:spcBef>
              <a:spcAft>
                <a:spcPts val="200"/>
              </a:spcAft>
              <a:buSzPct val="120000"/>
              <a:buFont typeface="Gotham-Book"/>
              <a:buChar char="•"/>
              <a:defRPr sz="1600" b="0" i="0">
                <a:solidFill>
                  <a:schemeClr val="tx1"/>
                </a:solidFill>
                <a:latin typeface="Gotham-Book"/>
                <a:cs typeface="Gotham-Book"/>
              </a:defRPr>
            </a:lvl2pPr>
            <a:lvl3pPr marL="627063" indent="-169863">
              <a:spcBef>
                <a:spcPts val="600"/>
              </a:spcBef>
              <a:spcAft>
                <a:spcPts val="200"/>
              </a:spcAft>
              <a:buSzPct val="120000"/>
              <a:buFont typeface="Lucida Grande"/>
              <a:buChar char="‒"/>
              <a:defRPr sz="1400" b="0" i="0">
                <a:solidFill>
                  <a:schemeClr val="tx1"/>
                </a:solidFill>
                <a:latin typeface="Gotham-Book"/>
                <a:cs typeface="Gotham-Book"/>
              </a:defRPr>
            </a:lvl3pPr>
            <a:lvl4pPr marL="855663" indent="-169863">
              <a:spcBef>
                <a:spcPts val="400"/>
              </a:spcBef>
              <a:spcAft>
                <a:spcPts val="200"/>
              </a:spcAft>
              <a:buSzPct val="120000"/>
              <a:buFont typeface="Arial"/>
              <a:buChar char="•"/>
              <a:defRPr sz="1200" b="0" i="0">
                <a:solidFill>
                  <a:schemeClr val="tx1"/>
                </a:solidFill>
                <a:latin typeface="Gotham-Book"/>
                <a:cs typeface="Gotham-Book"/>
              </a:defRPr>
            </a:lvl4pPr>
            <a:lvl5pPr marL="1033463" indent="-177800">
              <a:spcBef>
                <a:spcPts val="400"/>
              </a:spcBef>
              <a:spcAft>
                <a:spcPts val="200"/>
              </a:spcAft>
              <a:buSzPct val="120000"/>
              <a:buFont typeface="Lucida Grande"/>
              <a:buChar char="‒"/>
              <a:defRPr sz="1100" b="0" i="0">
                <a:solidFill>
                  <a:schemeClr val="tx1"/>
                </a:solidFill>
                <a:latin typeface="Gotham-Book"/>
                <a:cs typeface="Gotham-Book"/>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6569"/>
            <a:ext cx="8229600" cy="1143000"/>
          </a:xfrm>
          <a:prstGeom prst="rect">
            <a:avLst/>
          </a:prstGeom>
        </p:spPr>
        <p:txBody>
          <a:bodyPr anchor="b"/>
          <a:lstStyle>
            <a:lvl1pPr algn="l">
              <a:defRPr sz="2800" b="0" i="0">
                <a:latin typeface="Gotham-Book"/>
                <a:cs typeface="Gotham-Book"/>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5914595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2.png"/><Relationship Id="rId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548438"/>
            <a:ext cx="9148680" cy="314098"/>
          </a:xfrm>
          <a:prstGeom prst="rect">
            <a:avLst/>
          </a:prstGeom>
          <a:solidFill>
            <a:schemeClr val="tx2"/>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pic>
        <p:nvPicPr>
          <p:cNvPr id="9" name="Picture 8" descr="SB_icon_WHT.png"/>
          <p:cNvPicPr>
            <a:picLocks/>
          </p:cNvPicPr>
          <p:nvPr userDrawn="1"/>
        </p:nvPicPr>
        <p:blipFill>
          <a:blip r:embed="rId7" cstate="print">
            <a:extLst>
              <a:ext uri="{28A0092B-C50C-407E-A947-70E740481C1C}">
                <a14:useLocalDpi xmlns:a14="http://schemas.microsoft.com/office/drawing/2010/main"/>
              </a:ext>
            </a:extLst>
          </a:blip>
          <a:stretch>
            <a:fillRect/>
          </a:stretch>
        </p:blipFill>
        <p:spPr>
          <a:xfrm>
            <a:off x="8790516" y="6577402"/>
            <a:ext cx="250301" cy="250301"/>
          </a:xfrm>
          <a:prstGeom prst="rect">
            <a:avLst/>
          </a:prstGeom>
        </p:spPr>
      </p:pic>
      <p:sp>
        <p:nvSpPr>
          <p:cNvPr id="12" name="Rectangle 3"/>
          <p:cNvSpPr>
            <a:spLocks noChangeArrowheads="1"/>
          </p:cNvSpPr>
          <p:nvPr userDrawn="1"/>
        </p:nvSpPr>
        <p:spPr bwMode="auto">
          <a:xfrm>
            <a:off x="0" y="6640997"/>
            <a:ext cx="352782" cy="123111"/>
          </a:xfrm>
          <a:prstGeom prst="rect">
            <a:avLst/>
          </a:prstGeom>
          <a:noFill/>
          <a:ln w="9525">
            <a:noFill/>
            <a:miter lim="800000"/>
            <a:headEnd/>
            <a:tailEnd/>
          </a:ln>
          <a:effectLst/>
        </p:spPr>
        <p:txBody>
          <a:bodyPr wrap="square" lIns="0" tIns="0" rIns="0" bIns="0" anchor="ctr">
            <a:prstTxWarp prst="textNoShape">
              <a:avLst/>
            </a:prstTxWarp>
            <a:spAutoFit/>
          </a:bodyPr>
          <a:lstStyle/>
          <a:p>
            <a:pPr algn="r">
              <a:lnSpc>
                <a:spcPct val="100000"/>
              </a:lnSpc>
            </a:pPr>
            <a:fld id="{B3022E80-3781-4BB1-A15D-55850855EFA3}" type="slidenum">
              <a:rPr lang="en-US" sz="800" b="0" i="0" baseline="0">
                <a:solidFill>
                  <a:schemeClr val="bg1"/>
                </a:solidFill>
                <a:latin typeface="Gotham-Book"/>
                <a:cs typeface="Gotham-Book"/>
              </a:rPr>
              <a:pPr algn="r">
                <a:lnSpc>
                  <a:spcPct val="100000"/>
                </a:lnSpc>
              </a:pPr>
              <a:t>‹#›</a:t>
            </a:fld>
            <a:endParaRPr lang="en-US" sz="800" b="0" i="0" baseline="0" dirty="0">
              <a:solidFill>
                <a:schemeClr val="bg1"/>
              </a:solidFill>
              <a:latin typeface="Gotham-Book"/>
              <a:cs typeface="Gotham-Book"/>
            </a:endParaRPr>
          </a:p>
        </p:txBody>
      </p:sp>
      <p:cxnSp>
        <p:nvCxnSpPr>
          <p:cNvPr id="15" name="Straight Connector 14"/>
          <p:cNvCxnSpPr/>
          <p:nvPr userDrawn="1"/>
        </p:nvCxnSpPr>
        <p:spPr bwMode="auto">
          <a:xfrm rot="5400000" flipH="1" flipV="1">
            <a:off x="-19433" y="470492"/>
            <a:ext cx="940033" cy="1588"/>
          </a:xfrm>
          <a:prstGeom prst="line">
            <a:avLst/>
          </a:prstGeom>
          <a:blipFill dpi="0" rotWithShape="0">
            <a:blip r:embed="rId8"/>
            <a:srcRect/>
            <a:tile tx="0" ty="0" sx="100000" sy="100000" flip="none" algn="tl"/>
          </a:blipFill>
          <a:ln w="12700" cap="flat" cmpd="sng" algn="ctr">
            <a:solidFill>
              <a:srgbClr val="000000"/>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69" r:id="rId1"/>
    <p:sldLayoutId id="2147483676" r:id="rId2"/>
    <p:sldLayoutId id="2147483670" r:id="rId3"/>
    <p:sldLayoutId id="2147483675" r:id="rId4"/>
    <p:sldLayoutId id="2147483680" r:id="rId5"/>
  </p:sldLayoutIdLst>
  <p:transition xmlns:p14="http://schemas.microsoft.com/office/powerpoint/2010/main"/>
  <p:hf hdr="0" dt="0"/>
  <p:txStyles>
    <p:titleStyle>
      <a:lvl1pPr algn="ctr" rtl="0" fontAlgn="base">
        <a:spcBef>
          <a:spcPct val="0"/>
        </a:spcBef>
        <a:spcAft>
          <a:spcPct val="0"/>
        </a:spcAft>
        <a:defRPr sz="5600">
          <a:solidFill>
            <a:srgbClr val="000000"/>
          </a:solidFill>
          <a:latin typeface="+mj-lt"/>
          <a:ea typeface="+mj-ea"/>
          <a:cs typeface="+mj-cs"/>
          <a:sym typeface="Gill Sans" charset="0"/>
        </a:defRPr>
      </a:lvl1pPr>
      <a:lvl2pPr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2pPr>
      <a:lvl3pPr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3pPr>
      <a:lvl4pPr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4pPr>
      <a:lvl5pPr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5pPr>
      <a:lvl6pPr marL="321457"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6pPr>
      <a:lvl7pPr marL="642915"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7pPr>
      <a:lvl8pPr marL="964372"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8pPr>
      <a:lvl9pPr marL="1285829" algn="ctr" rtl="0" fontAlgn="base">
        <a:spcBef>
          <a:spcPct val="0"/>
        </a:spcBef>
        <a:spcAft>
          <a:spcPct val="0"/>
        </a:spcAft>
        <a:defRPr sz="5600">
          <a:solidFill>
            <a:srgbClr val="000000"/>
          </a:solidFill>
          <a:latin typeface="Gill Sans" charset="0"/>
          <a:ea typeface="ヒラギノ角ゴ ProN W3" charset="-128"/>
          <a:cs typeface="ヒラギノ角ゴ ProN W3" charset="-128"/>
          <a:sym typeface="Gill Sans" charset="0"/>
        </a:defRPr>
      </a:lvl9pPr>
    </p:titleStyle>
    <p:bodyStyle>
      <a:lvl1pPr marL="633985"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1pPr>
      <a:lvl2pPr marL="937584"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2pPr>
      <a:lvl3pPr marL="1250112"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3pPr>
      <a:lvl4pPr marL="1571569"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4pPr>
      <a:lvl5pPr marL="1875168"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5pPr>
      <a:lvl6pPr marL="2196625"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6pPr>
      <a:lvl7pPr marL="2518082"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7pPr>
      <a:lvl8pPr marL="2839540"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8pPr>
      <a:lvl9pPr marL="3160997" indent="-401822" algn="l" rtl="0" fontAlgn="base">
        <a:spcBef>
          <a:spcPts val="1617"/>
        </a:spcBef>
        <a:spcAft>
          <a:spcPct val="0"/>
        </a:spcAft>
        <a:buSzPct val="171000"/>
        <a:buFont typeface="Gill Sans" charset="0"/>
        <a:buChar char="•"/>
        <a:defRPr sz="2800">
          <a:solidFill>
            <a:srgbClr val="000000"/>
          </a:solidFill>
          <a:latin typeface="+mn-lt"/>
          <a:ea typeface="+mn-ea"/>
          <a:cs typeface="+mn-cs"/>
          <a:sym typeface="Gill Sans"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5.jpe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8.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1.jpe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vider_sb_shot3.jp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val="0"/>
              </a:ext>
            </a:extLst>
          </a:blip>
          <a:srcRect t="8934" r="5481"/>
          <a:stretch/>
        </p:blipFill>
        <p:spPr>
          <a:xfrm>
            <a:off x="0" y="0"/>
            <a:ext cx="9144423" cy="6534727"/>
          </a:xfrm>
          <a:prstGeom prst="rect">
            <a:avLst/>
          </a:prstGeom>
        </p:spPr>
      </p:pic>
      <p:sp>
        <p:nvSpPr>
          <p:cNvPr id="3" name="Title 2"/>
          <p:cNvSpPr>
            <a:spLocks noGrp="1"/>
          </p:cNvSpPr>
          <p:nvPr>
            <p:ph type="ctrTitle"/>
          </p:nvPr>
        </p:nvSpPr>
        <p:spPr>
          <a:xfrm>
            <a:off x="579524" y="2180802"/>
            <a:ext cx="6206513" cy="1470049"/>
          </a:xfrm>
        </p:spPr>
        <p:txBody>
          <a:bodyPr/>
          <a:lstStyle/>
          <a:p>
            <a:r>
              <a:rPr lang="en-US" dirty="0" smtClean="0"/>
              <a:t>THE-</a:t>
            </a:r>
            <a:r>
              <a:rPr lang="en-US" dirty="0" err="1" smtClean="0"/>
              <a:t>Collaboratory</a:t>
            </a:r>
            <a:r>
              <a:rPr lang="en-US" sz="4000" dirty="0" smtClean="0"/>
              <a:t/>
            </a:r>
            <a:br>
              <a:rPr lang="en-US" sz="4000" dirty="0" smtClean="0"/>
            </a:br>
            <a:r>
              <a:rPr lang="en-US" sz="3100" dirty="0" smtClean="0">
                <a:solidFill>
                  <a:srgbClr val="07A0C7"/>
                </a:solidFill>
              </a:rPr>
              <a:t>green mountain coffee </a:t>
            </a:r>
            <a:r>
              <a:rPr lang="en-US" sz="4800" dirty="0" smtClean="0">
                <a:solidFill>
                  <a:srgbClr val="07A0C7"/>
                </a:solidFill>
              </a:rPr>
              <a:t/>
            </a:r>
            <a:br>
              <a:rPr lang="en-US" sz="4800" dirty="0" smtClean="0">
                <a:solidFill>
                  <a:srgbClr val="07A0C7"/>
                </a:solidFill>
              </a:rPr>
            </a:br>
            <a:r>
              <a:rPr lang="en-US" sz="2800" dirty="0" smtClean="0">
                <a:solidFill>
                  <a:srgbClr val="07A0C7"/>
                </a:solidFill>
              </a:rPr>
              <a:t>beauty, health, wellness</a:t>
            </a:r>
            <a:endParaRPr lang="en-US" sz="2800" dirty="0">
              <a:solidFill>
                <a:srgbClr val="07A0C7"/>
              </a:solidFill>
            </a:endParaRPr>
          </a:p>
        </p:txBody>
      </p:sp>
      <p:cxnSp>
        <p:nvCxnSpPr>
          <p:cNvPr id="8" name="Straight Connector 7"/>
          <p:cNvCxnSpPr/>
          <p:nvPr/>
        </p:nvCxnSpPr>
        <p:spPr bwMode="auto">
          <a:xfrm rot="5400000" flipH="1" flipV="1">
            <a:off x="-1295032" y="1747680"/>
            <a:ext cx="3492820" cy="1588"/>
          </a:xfrm>
          <a:prstGeom prst="line">
            <a:avLst/>
          </a:prstGeom>
          <a:blipFill dpi="0" rotWithShape="0">
            <a:blip r:embed="rId4"/>
            <a:srcRect/>
            <a:tile tx="0" ty="0" sx="100000" sy="100000" flip="none" algn="tl"/>
          </a:blipFill>
          <a:ln w="127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4244155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686353" cy="743396"/>
          </a:xfrm>
        </p:spPr>
        <p:txBody>
          <a:bodyPr/>
          <a:lstStyle/>
          <a:p>
            <a:r>
              <a:rPr lang="en-US" dirty="0" smtClean="0"/>
              <a:t>majority of routines are beauty–driven </a:t>
            </a:r>
            <a:endParaRPr lang="en-US" dirty="0"/>
          </a:p>
        </p:txBody>
      </p:sp>
      <p:sp>
        <p:nvSpPr>
          <p:cNvPr id="3" name="Content Placeholder 2"/>
          <p:cNvSpPr>
            <a:spLocks noGrp="1"/>
          </p:cNvSpPr>
          <p:nvPr>
            <p:ph idx="1"/>
          </p:nvPr>
        </p:nvSpPr>
        <p:spPr/>
        <p:txBody>
          <a:bodyPr/>
          <a:lstStyle/>
          <a:p>
            <a:endParaRPr lang="en-US" dirty="0" smtClean="0">
              <a:sym typeface="Lucida Grande" charset="0"/>
            </a:endParaRPr>
          </a:p>
          <a:p>
            <a:endParaRPr lang="en-US" dirty="0">
              <a:sym typeface="Lucida Grande" charset="0"/>
            </a:endParaRPr>
          </a:p>
        </p:txBody>
      </p:sp>
      <p:sp>
        <p:nvSpPr>
          <p:cNvPr id="18" name="Rectangle 17"/>
          <p:cNvSpPr/>
          <p:nvPr/>
        </p:nvSpPr>
        <p:spPr>
          <a:xfrm>
            <a:off x="474485" y="1352841"/>
            <a:ext cx="4572000" cy="2246769"/>
          </a:xfrm>
          <a:prstGeom prst="rect">
            <a:avLst/>
          </a:prstGeom>
        </p:spPr>
        <p:txBody>
          <a:bodyPr>
            <a:spAutoFit/>
          </a:bodyPr>
          <a:lstStyle/>
          <a:p>
            <a:pPr indent="-342900" algn="l"/>
            <a:r>
              <a:rPr lang="en-US" sz="1400" cap="all" dirty="0" smtClean="0">
                <a:solidFill>
                  <a:schemeClr val="tx1"/>
                </a:solidFill>
                <a:latin typeface="Gotham-Book"/>
                <a:cs typeface="Gotham-Book"/>
              </a:rPr>
              <a:t>daily routines are driven by beauty</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many health routines are motivated by beauty</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while morning routines are more driven by beauty, evening routines are more driven by wellness</a:t>
            </a:r>
          </a:p>
          <a:p>
            <a:pPr indent="-342900" algn="l"/>
            <a:endParaRPr lang="en-US" sz="1400" cap="all" dirty="0" smtClean="0">
              <a:solidFill>
                <a:schemeClr val="tx1"/>
              </a:solidFill>
              <a:latin typeface="Gotham-Book"/>
              <a:cs typeface="Gotham-Book"/>
            </a:endParaRPr>
          </a:p>
          <a:p>
            <a:pPr indent="-342900" algn="l"/>
            <a:endParaRPr lang="en-US" sz="1400" cap="all" dirty="0" smtClean="0">
              <a:solidFill>
                <a:schemeClr val="tx1"/>
              </a:solidFill>
              <a:latin typeface="Gotham-Book"/>
              <a:cs typeface="Gotham-Book"/>
            </a:endParaRPr>
          </a:p>
        </p:txBody>
      </p:sp>
      <p:sp>
        <p:nvSpPr>
          <p:cNvPr id="11" name="TextBox 10"/>
          <p:cNvSpPr txBox="1"/>
          <p:nvPr/>
        </p:nvSpPr>
        <p:spPr>
          <a:xfrm>
            <a:off x="233962" y="5737048"/>
            <a:ext cx="3799091" cy="646331"/>
          </a:xfrm>
          <a:prstGeom prst="rect">
            <a:avLst/>
          </a:prstGeom>
          <a:solidFill>
            <a:srgbClr val="FFFF00">
              <a:alpha val="57000"/>
            </a:srgbClr>
          </a:solidFill>
        </p:spPr>
        <p:txBody>
          <a:bodyPr wrap="square" rtlCol="0">
            <a:spAutoFit/>
          </a:bodyPr>
          <a:lstStyle/>
          <a:p>
            <a:r>
              <a:rPr lang="en-US" sz="1200" dirty="0" smtClean="0"/>
              <a:t>note: this insight comes from the way people consider health to be so important, but spoke more about beauty when it came to daily routine</a:t>
            </a:r>
            <a:endParaRPr lang="en-US" sz="1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686353" cy="743396"/>
          </a:xfrm>
        </p:spPr>
        <p:txBody>
          <a:bodyPr/>
          <a:lstStyle/>
          <a:p>
            <a:r>
              <a:rPr lang="en-US" dirty="0" smtClean="0"/>
              <a:t>when it comes to routines, time is a luxury</a:t>
            </a:r>
            <a:endParaRPr lang="en-US" dirty="0"/>
          </a:p>
        </p:txBody>
      </p:sp>
      <p:sp>
        <p:nvSpPr>
          <p:cNvPr id="3" name="Content Placeholder 2"/>
          <p:cNvSpPr>
            <a:spLocks noGrp="1"/>
          </p:cNvSpPr>
          <p:nvPr>
            <p:ph idx="1"/>
          </p:nvPr>
        </p:nvSpPr>
        <p:spPr/>
        <p:txBody>
          <a:bodyPr/>
          <a:lstStyle/>
          <a:p>
            <a:endParaRPr lang="en-US" dirty="0" smtClean="0">
              <a:sym typeface="Lucida Grande" charset="0"/>
            </a:endParaRPr>
          </a:p>
          <a:p>
            <a:endParaRPr lang="en-US" dirty="0">
              <a:sym typeface="Lucida Grande" charset="0"/>
            </a:endParaRPr>
          </a:p>
        </p:txBody>
      </p:sp>
      <p:sp>
        <p:nvSpPr>
          <p:cNvPr id="18" name="Rectangle 17"/>
          <p:cNvSpPr/>
          <p:nvPr/>
        </p:nvSpPr>
        <p:spPr>
          <a:xfrm>
            <a:off x="474485" y="1352841"/>
            <a:ext cx="4572000" cy="1169551"/>
          </a:xfrm>
          <a:prstGeom prst="rect">
            <a:avLst/>
          </a:prstGeom>
        </p:spPr>
        <p:txBody>
          <a:bodyPr>
            <a:spAutoFit/>
          </a:bodyPr>
          <a:lstStyle/>
          <a:p>
            <a:pPr indent="-342900" algn="l"/>
            <a:r>
              <a:rPr lang="en-US" sz="1400" cap="all" dirty="0" smtClean="0">
                <a:solidFill>
                  <a:schemeClr val="tx1"/>
                </a:solidFill>
                <a:latin typeface="Gotham-Book"/>
                <a:cs typeface="Gotham-Book"/>
              </a:rPr>
              <a:t>if consumers had more time, they would indulge more in routines</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more time for routine makes it more enjoyable experience</a:t>
            </a:r>
          </a:p>
        </p:txBody>
      </p:sp>
      <p:grpSp>
        <p:nvGrpSpPr>
          <p:cNvPr id="6" name="Group 24"/>
          <p:cNvGrpSpPr/>
          <p:nvPr/>
        </p:nvGrpSpPr>
        <p:grpSpPr>
          <a:xfrm>
            <a:off x="5448935" y="1368290"/>
            <a:ext cx="2868386" cy="1447501"/>
            <a:chOff x="6023365" y="2118350"/>
            <a:chExt cx="2868386" cy="1447501"/>
          </a:xfrm>
        </p:grpSpPr>
        <p:sp>
          <p:nvSpPr>
            <p:cNvPr id="7" name="Rectangle 6"/>
            <p:cNvSpPr/>
            <p:nvPr/>
          </p:nvSpPr>
          <p:spPr bwMode="gray">
            <a:xfrm flipH="1">
              <a:off x="6023365" y="2118350"/>
              <a:ext cx="2868386" cy="137718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8" name="Rectangle 7"/>
            <p:cNvSpPr/>
            <p:nvPr/>
          </p:nvSpPr>
          <p:spPr bwMode="gray">
            <a:xfrm>
              <a:off x="6279763" y="2365522"/>
              <a:ext cx="2414835" cy="1200329"/>
            </a:xfrm>
            <a:prstGeom prst="rect">
              <a:avLst/>
            </a:prstGeom>
          </p:spPr>
          <p:txBody>
            <a:bodyPr wrap="square">
              <a:spAutoFit/>
            </a:bodyPr>
            <a:lstStyle/>
            <a:p>
              <a:pPr marR="0" lvl="0" indent="-228600" algn="l" defTabSz="914400" eaLnBrk="1" latinLnBrk="0" hangingPunct="1">
                <a:lnSpc>
                  <a:spcPct val="100000"/>
                </a:lnSpc>
                <a:buClrTx/>
                <a:buSzPct val="125000"/>
                <a:tabLst/>
                <a:defRPr/>
              </a:pPr>
              <a:r>
                <a:rPr lang="en-US" sz="1200" dirty="0" smtClean="0">
                  <a:solidFill>
                    <a:schemeClr val="bg1"/>
                  </a:solidFill>
                  <a:latin typeface="Gotham-Book"/>
                  <a:cs typeface="Gotham-Book"/>
                  <a:sym typeface="Gill Sans" charset="0"/>
                </a:rPr>
                <a:t>I really enjoy the rush to see how fast I can get looking my best…If I would get up earlier; I think I could put a little more effort into everything</a:t>
              </a:r>
              <a:endParaRPr lang="en-US" sz="1200" dirty="0" smtClean="0">
                <a:solidFill>
                  <a:schemeClr val="bg1"/>
                </a:solidFill>
                <a:latin typeface="Gotham-Book"/>
                <a:cs typeface="Gotham-Book"/>
              </a:endParaRPr>
            </a:p>
            <a:p>
              <a:pPr algn="l">
                <a:buFont typeface="Arial"/>
                <a:buChar char="•"/>
              </a:pPr>
              <a:endParaRPr lang="en-US" sz="1200" dirty="0" smtClean="0">
                <a:solidFill>
                  <a:schemeClr val="bg1"/>
                </a:solidFill>
                <a:latin typeface="Gotham-Book"/>
                <a:ea typeface="Arial"/>
                <a:cs typeface="Gotham-Book"/>
              </a:endParaRPr>
            </a:p>
          </p:txBody>
        </p:sp>
        <p:pic>
          <p:nvPicPr>
            <p:cNvPr id="9" name="Picture 8" descr="quotes_white_close.png"/>
            <p:cNvPicPr>
              <a:picLocks noChangeAspect="1"/>
            </p:cNvPicPr>
            <p:nvPr/>
          </p:nvPicPr>
          <p:blipFill>
            <a:blip r:embed="rId2">
              <a:alphaModFix/>
            </a:blip>
            <a:stretch>
              <a:fillRect/>
            </a:stretch>
          </p:blipFill>
          <p:spPr bwMode="gray">
            <a:xfrm>
              <a:off x="8526274" y="3126167"/>
              <a:ext cx="255108" cy="198898"/>
            </a:xfrm>
            <a:prstGeom prst="rect">
              <a:avLst/>
            </a:prstGeom>
            <a:noFill/>
          </p:spPr>
        </p:pic>
        <p:pic>
          <p:nvPicPr>
            <p:cNvPr id="10" name="Picture 9"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0" y="4038600"/>
            <a:ext cx="9144000" cy="1219200"/>
          </a:xfrm>
          <a:prstGeom prst="rect">
            <a:avLst/>
          </a:prstGeom>
          <a:solidFill>
            <a:srgbClr val="07A0C7">
              <a:alpha val="1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94" name="Rectangle 93"/>
          <p:cNvSpPr/>
          <p:nvPr/>
        </p:nvSpPr>
        <p:spPr bwMode="auto">
          <a:xfrm>
            <a:off x="0" y="1524000"/>
            <a:ext cx="9144000" cy="1219200"/>
          </a:xfrm>
          <a:prstGeom prst="rect">
            <a:avLst/>
          </a:prstGeom>
          <a:solidFill>
            <a:srgbClr val="07A0C7">
              <a:alpha val="1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7" name="Title 26"/>
          <p:cNvSpPr>
            <a:spLocks noGrp="1"/>
          </p:cNvSpPr>
          <p:nvPr>
            <p:ph type="title"/>
          </p:nvPr>
        </p:nvSpPr>
        <p:spPr/>
        <p:txBody>
          <a:bodyPr/>
          <a:lstStyle/>
          <a:p>
            <a:r>
              <a:rPr lang="en-US" sz="2400" dirty="0" smtClean="0"/>
              <a:t>THE UNIVERSAL ROUTINE</a:t>
            </a:r>
            <a:endParaRPr lang="en-US" sz="2400" dirty="0"/>
          </a:p>
        </p:txBody>
      </p:sp>
      <p:sp>
        <p:nvSpPr>
          <p:cNvPr id="181" name="Content Placeholder 11"/>
          <p:cNvSpPr txBox="1">
            <a:spLocks/>
          </p:cNvSpPr>
          <p:nvPr/>
        </p:nvSpPr>
        <p:spPr>
          <a:xfrm>
            <a:off x="6194765"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83" name="Content Placeholder 11"/>
          <p:cNvSpPr txBox="1">
            <a:spLocks/>
          </p:cNvSpPr>
          <p:nvPr/>
        </p:nvSpPr>
        <p:spPr>
          <a:xfrm>
            <a:off x="7814008" y="3685072"/>
            <a:ext cx="4279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9:15 PM</a:t>
            </a:r>
          </a:p>
        </p:txBody>
      </p:sp>
      <p:sp>
        <p:nvSpPr>
          <p:cNvPr id="162" name="Content Placeholder 11"/>
          <p:cNvSpPr txBox="1">
            <a:spLocks/>
          </p:cNvSpPr>
          <p:nvPr/>
        </p:nvSpPr>
        <p:spPr>
          <a:xfrm>
            <a:off x="1934111" y="3477426"/>
            <a:ext cx="477015"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5:00 PM</a:t>
            </a:r>
          </a:p>
        </p:txBody>
      </p:sp>
      <p:sp>
        <p:nvSpPr>
          <p:cNvPr id="154" name="Content Placeholder 11"/>
          <p:cNvSpPr txBox="1">
            <a:spLocks/>
          </p:cNvSpPr>
          <p:nvPr/>
        </p:nvSpPr>
        <p:spPr>
          <a:xfrm>
            <a:off x="5382388" y="347742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sp>
        <p:nvSpPr>
          <p:cNvPr id="84" name="Content Placeholder 11"/>
          <p:cNvSpPr txBox="1">
            <a:spLocks/>
          </p:cNvSpPr>
          <p:nvPr/>
        </p:nvSpPr>
        <p:spPr>
          <a:xfrm>
            <a:off x="4594051" y="1219203"/>
            <a:ext cx="1417320" cy="314867"/>
          </a:xfrm>
          <a:prstGeom prst="rect">
            <a:avLst/>
          </a:prstGeom>
          <a:solidFill>
            <a:srgbClr val="9173CE"/>
          </a:solidFill>
        </p:spPr>
        <p:txBody>
          <a:bodyPr wrap="square" lIns="0" tIns="49231" rIns="0" bIns="49231" anchor="t" anchorCtr="0">
            <a:spAutoFit/>
          </a:bodyPr>
          <a:lstStyle/>
          <a:p>
            <a:pPr algn="ctr"/>
            <a:r>
              <a:rPr lang="en-US" sz="1400" dirty="0" smtClean="0">
                <a:solidFill>
                  <a:srgbClr val="FFFFFF"/>
                </a:solidFill>
                <a:latin typeface="Gotham-Book"/>
                <a:cs typeface="Gotham-Book"/>
              </a:rPr>
              <a:t>remove &amp; relax</a:t>
            </a:r>
          </a:p>
        </p:txBody>
      </p:sp>
      <p:sp>
        <p:nvSpPr>
          <p:cNvPr id="85" name="Content Placeholder 11"/>
          <p:cNvSpPr txBox="1">
            <a:spLocks/>
          </p:cNvSpPr>
          <p:nvPr/>
        </p:nvSpPr>
        <p:spPr>
          <a:xfrm>
            <a:off x="6079951" y="1219203"/>
            <a:ext cx="1417320" cy="314867"/>
          </a:xfrm>
          <a:prstGeom prst="rect">
            <a:avLst/>
          </a:prstGeom>
          <a:solidFill>
            <a:srgbClr val="339931">
              <a:alpha val="69000"/>
            </a:srgbClr>
          </a:solidFill>
        </p:spPr>
        <p:txBody>
          <a:bodyPr wrap="square" lIns="0" tIns="49231" rIns="0" bIns="49231" anchor="t" anchorCtr="0">
            <a:spAutoFit/>
          </a:bodyPr>
          <a:lstStyle/>
          <a:p>
            <a:pPr algn="ctr"/>
            <a:r>
              <a:rPr lang="en-US" sz="1400" dirty="0" smtClean="0">
                <a:solidFill>
                  <a:srgbClr val="FFFFFF"/>
                </a:solidFill>
                <a:latin typeface="Gotham-Book"/>
                <a:cs typeface="Gotham-Book"/>
              </a:rPr>
              <a:t>internal health</a:t>
            </a:r>
          </a:p>
        </p:txBody>
      </p:sp>
      <p:sp>
        <p:nvSpPr>
          <p:cNvPr id="86" name="Content Placeholder 11"/>
          <p:cNvSpPr txBox="1">
            <a:spLocks/>
          </p:cNvSpPr>
          <p:nvPr/>
        </p:nvSpPr>
        <p:spPr>
          <a:xfrm>
            <a:off x="7565851" y="1219203"/>
            <a:ext cx="1417320" cy="314867"/>
          </a:xfrm>
          <a:prstGeom prst="rect">
            <a:avLst/>
          </a:prstGeom>
          <a:solidFill>
            <a:srgbClr val="6E7475">
              <a:alpha val="69000"/>
            </a:srgbClr>
          </a:solidFill>
        </p:spPr>
        <p:txBody>
          <a:bodyPr wrap="square" lIns="0" tIns="49231" rIns="0" bIns="49231" anchor="t" anchorCtr="0">
            <a:spAutoFit/>
          </a:bodyPr>
          <a:lstStyle/>
          <a:p>
            <a:pPr algn="ctr"/>
            <a:r>
              <a:rPr lang="en-US" sz="1400" dirty="0" smtClean="0">
                <a:solidFill>
                  <a:srgbClr val="FFFFFF"/>
                </a:solidFill>
                <a:latin typeface="Gotham-Book"/>
                <a:cs typeface="Gotham-Book"/>
              </a:rPr>
              <a:t>special treat</a:t>
            </a:r>
          </a:p>
        </p:txBody>
      </p:sp>
      <p:sp>
        <p:nvSpPr>
          <p:cNvPr id="87" name="Content Placeholder 11"/>
          <p:cNvSpPr txBox="1">
            <a:spLocks/>
          </p:cNvSpPr>
          <p:nvPr/>
        </p:nvSpPr>
        <p:spPr>
          <a:xfrm>
            <a:off x="3108151" y="1219203"/>
            <a:ext cx="1417320" cy="314867"/>
          </a:xfrm>
          <a:prstGeom prst="rect">
            <a:avLst/>
          </a:prstGeom>
          <a:solidFill>
            <a:srgbClr val="D86454"/>
          </a:solidFill>
          <a:ln>
            <a:noFill/>
          </a:ln>
        </p:spPr>
        <p:txBody>
          <a:bodyPr wrap="square" lIns="0" tIns="49231" rIns="0" bIns="49231" anchor="t" anchorCtr="0">
            <a:spAutoFit/>
          </a:bodyPr>
          <a:lstStyle/>
          <a:p>
            <a:pPr algn="ctr"/>
            <a:r>
              <a:rPr lang="en-US" sz="1400" dirty="0" smtClean="0">
                <a:solidFill>
                  <a:srgbClr val="FFFFFF"/>
                </a:solidFill>
                <a:latin typeface="Gotham-Book"/>
                <a:cs typeface="Gotham-Book"/>
              </a:rPr>
              <a:t>“face” the day</a:t>
            </a:r>
          </a:p>
        </p:txBody>
      </p:sp>
      <p:sp>
        <p:nvSpPr>
          <p:cNvPr id="88" name="Content Placeholder 11"/>
          <p:cNvSpPr txBox="1">
            <a:spLocks/>
          </p:cNvSpPr>
          <p:nvPr/>
        </p:nvSpPr>
        <p:spPr>
          <a:xfrm>
            <a:off x="1622251" y="1206503"/>
            <a:ext cx="1417320" cy="314867"/>
          </a:xfrm>
          <a:prstGeom prst="rect">
            <a:avLst/>
          </a:prstGeom>
          <a:solidFill>
            <a:srgbClr val="07A0C7"/>
          </a:solidFill>
        </p:spPr>
        <p:txBody>
          <a:bodyPr wrap="square" lIns="0" tIns="49231" rIns="0" bIns="49231" anchor="t" anchorCtr="0">
            <a:spAutoFit/>
          </a:bodyPr>
          <a:lstStyle/>
          <a:p>
            <a:pPr algn="ctr"/>
            <a:r>
              <a:rPr lang="en-US" sz="1400" dirty="0" smtClean="0">
                <a:solidFill>
                  <a:srgbClr val="FFFFFF"/>
                </a:solidFill>
                <a:latin typeface="Gotham-Book"/>
                <a:cs typeface="Gotham-Book"/>
              </a:rPr>
              <a:t>refresh</a:t>
            </a:r>
          </a:p>
        </p:txBody>
      </p:sp>
      <p:sp>
        <p:nvSpPr>
          <p:cNvPr id="89" name="TextBox 88"/>
          <p:cNvSpPr txBox="1"/>
          <p:nvPr/>
        </p:nvSpPr>
        <p:spPr>
          <a:xfrm>
            <a:off x="0" y="1892300"/>
            <a:ext cx="9144000" cy="307777"/>
          </a:xfrm>
          <a:prstGeom prst="rect">
            <a:avLst/>
          </a:prstGeom>
          <a:noFill/>
        </p:spPr>
        <p:txBody>
          <a:bodyPr wrap="square" rtlCol="0">
            <a:spAutoFit/>
          </a:bodyPr>
          <a:lstStyle/>
          <a:p>
            <a:r>
              <a:rPr lang="en-US" sz="1400" dirty="0" smtClean="0">
                <a:latin typeface="Gotham-Book"/>
                <a:cs typeface="Gotham-Book"/>
              </a:rPr>
              <a:t>steps</a:t>
            </a:r>
            <a:endParaRPr lang="en-US" sz="1400" dirty="0">
              <a:latin typeface="Gotham-Book"/>
              <a:cs typeface="Gotham-Book"/>
            </a:endParaRPr>
          </a:p>
        </p:txBody>
      </p:sp>
      <p:sp>
        <p:nvSpPr>
          <p:cNvPr id="91" name="TextBox 90"/>
          <p:cNvSpPr txBox="1"/>
          <p:nvPr/>
        </p:nvSpPr>
        <p:spPr>
          <a:xfrm>
            <a:off x="0" y="3175000"/>
            <a:ext cx="877163" cy="307777"/>
          </a:xfrm>
          <a:prstGeom prst="rect">
            <a:avLst/>
          </a:prstGeom>
          <a:noFill/>
        </p:spPr>
        <p:txBody>
          <a:bodyPr wrap="none" rtlCol="0">
            <a:spAutoFit/>
          </a:bodyPr>
          <a:lstStyle/>
          <a:p>
            <a:r>
              <a:rPr lang="en-US" sz="1400" dirty="0" smtClean="0">
                <a:latin typeface="Gotham-Book"/>
                <a:cs typeface="Gotham-Book"/>
              </a:rPr>
              <a:t>insights</a:t>
            </a:r>
            <a:endParaRPr lang="en-US" sz="1400" dirty="0">
              <a:latin typeface="Gotham-Book"/>
              <a:cs typeface="Gotham-Book"/>
            </a:endParaRPr>
          </a:p>
        </p:txBody>
      </p:sp>
      <p:sp>
        <p:nvSpPr>
          <p:cNvPr id="92" name="TextBox 91"/>
          <p:cNvSpPr txBox="1"/>
          <p:nvPr/>
        </p:nvSpPr>
        <p:spPr>
          <a:xfrm>
            <a:off x="0" y="4216400"/>
            <a:ext cx="1110669" cy="523220"/>
          </a:xfrm>
          <a:prstGeom prst="rect">
            <a:avLst/>
          </a:prstGeom>
          <a:noFill/>
        </p:spPr>
        <p:txBody>
          <a:bodyPr wrap="square" rtlCol="0">
            <a:spAutoFit/>
          </a:bodyPr>
          <a:lstStyle/>
          <a:p>
            <a:pPr algn="l"/>
            <a:r>
              <a:rPr lang="en-US" sz="1400" dirty="0" smtClean="0">
                <a:latin typeface="Gotham-Book"/>
                <a:cs typeface="Gotham-Book"/>
              </a:rPr>
              <a:t>from the consumer</a:t>
            </a:r>
            <a:endParaRPr lang="en-US" sz="1400" dirty="0">
              <a:latin typeface="Gotham-Book"/>
              <a:cs typeface="Gotham-Book"/>
            </a:endParaRPr>
          </a:p>
        </p:txBody>
      </p:sp>
      <p:sp>
        <p:nvSpPr>
          <p:cNvPr id="93" name="TextBox 92"/>
          <p:cNvSpPr txBox="1"/>
          <p:nvPr/>
        </p:nvSpPr>
        <p:spPr>
          <a:xfrm>
            <a:off x="1066800" y="1524000"/>
            <a:ext cx="2222500" cy="553998"/>
          </a:xfrm>
          <a:prstGeom prst="rect">
            <a:avLst/>
          </a:prstGeom>
          <a:noFill/>
        </p:spPr>
        <p:txBody>
          <a:bodyPr wrap="square" rtlCol="0">
            <a:spAutoFit/>
          </a:bodyPr>
          <a:lstStyle/>
          <a:p>
            <a:pPr marL="685800" indent="-228600" algn="l">
              <a:spcBef>
                <a:spcPts val="0"/>
              </a:spcBef>
              <a:spcAft>
                <a:spcPts val="0"/>
              </a:spcAft>
              <a:buFont typeface="+mj-lt"/>
              <a:buAutoNum type="arabicPeriod"/>
            </a:pPr>
            <a:r>
              <a:rPr lang="en-US" sz="1000" dirty="0" smtClean="0">
                <a:latin typeface="Gotham-Book"/>
                <a:cs typeface="Gotham-Book"/>
              </a:rPr>
              <a:t>shower</a:t>
            </a:r>
          </a:p>
          <a:p>
            <a:pPr marL="685800" indent="-228600" algn="l">
              <a:spcBef>
                <a:spcPts val="0"/>
              </a:spcBef>
              <a:spcAft>
                <a:spcPts val="0"/>
              </a:spcAft>
              <a:buFont typeface="+mj-lt"/>
              <a:buAutoNum type="arabicPeriod"/>
            </a:pPr>
            <a:r>
              <a:rPr lang="en-US" sz="1000" dirty="0" smtClean="0">
                <a:latin typeface="Gotham-Book"/>
                <a:cs typeface="Gotham-Book"/>
              </a:rPr>
              <a:t>wash face</a:t>
            </a:r>
          </a:p>
          <a:p>
            <a:pPr marL="685800" indent="-228600" algn="l">
              <a:spcBef>
                <a:spcPts val="0"/>
              </a:spcBef>
              <a:spcAft>
                <a:spcPts val="0"/>
              </a:spcAft>
              <a:buFont typeface="+mj-lt"/>
              <a:buAutoNum type="arabicPeriod"/>
            </a:pPr>
            <a:r>
              <a:rPr lang="en-US" sz="1000" dirty="0" smtClean="0">
                <a:latin typeface="Gotham-Book"/>
                <a:cs typeface="Gotham-Book"/>
              </a:rPr>
              <a:t>brush teeth</a:t>
            </a:r>
          </a:p>
        </p:txBody>
      </p:sp>
      <p:sp>
        <p:nvSpPr>
          <p:cNvPr id="96" name="TextBox 95"/>
          <p:cNvSpPr txBox="1"/>
          <p:nvPr/>
        </p:nvSpPr>
        <p:spPr>
          <a:xfrm>
            <a:off x="1587500" y="2933700"/>
            <a:ext cx="1460500" cy="1169551"/>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refresh is a transformation from tired and uninspired to fresh and ready to start the day</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97" name="TextBox 96"/>
          <p:cNvSpPr txBox="1"/>
          <p:nvPr/>
        </p:nvSpPr>
        <p:spPr>
          <a:xfrm>
            <a:off x="1587500" y="4114800"/>
            <a:ext cx="1460500" cy="1169551"/>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a:t>
            </a:r>
            <a:r>
              <a:rPr lang="en-US" sz="1000" dirty="0">
                <a:latin typeface="Gotham-Book"/>
                <a:cs typeface="Gotham-Book"/>
              </a:rPr>
              <a:t>The shower is </a:t>
            </a:r>
            <a:r>
              <a:rPr lang="en-US" sz="1000" dirty="0" smtClean="0">
                <a:latin typeface="Gotham-Book"/>
                <a:cs typeface="Gotham-Book"/>
              </a:rPr>
              <a:t>refreshing </a:t>
            </a:r>
            <a:r>
              <a:rPr lang="en-US" sz="1000" dirty="0">
                <a:latin typeface="Gotham-Book"/>
                <a:cs typeface="Gotham-Book"/>
              </a:rPr>
              <a:t>i</a:t>
            </a:r>
            <a:r>
              <a:rPr lang="en-US" sz="1000" dirty="0" smtClean="0">
                <a:latin typeface="Gotham-Book"/>
                <a:cs typeface="Gotham-Book"/>
              </a:rPr>
              <a:t>t </a:t>
            </a:r>
            <a:r>
              <a:rPr lang="en-US" sz="1000" dirty="0">
                <a:latin typeface="Gotham-Book"/>
                <a:cs typeface="Gotham-Book"/>
              </a:rPr>
              <a:t>is invigorating and makes my whole body feel </a:t>
            </a:r>
            <a:r>
              <a:rPr lang="en-US" sz="1000" dirty="0" smtClean="0">
                <a:latin typeface="Gotham-Book"/>
                <a:cs typeface="Gotham-Book"/>
              </a:rPr>
              <a:t>refreshed”</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01" name="TextBox 100"/>
          <p:cNvSpPr txBox="1"/>
          <p:nvPr/>
        </p:nvSpPr>
        <p:spPr>
          <a:xfrm>
            <a:off x="0" y="5613400"/>
            <a:ext cx="1110669" cy="307777"/>
          </a:xfrm>
          <a:prstGeom prst="rect">
            <a:avLst/>
          </a:prstGeom>
          <a:noFill/>
        </p:spPr>
        <p:txBody>
          <a:bodyPr wrap="square" rtlCol="0">
            <a:spAutoFit/>
          </a:bodyPr>
          <a:lstStyle/>
          <a:p>
            <a:pPr algn="l"/>
            <a:r>
              <a:rPr lang="en-US" sz="1400" dirty="0" smtClean="0">
                <a:latin typeface="Gotham-Book"/>
                <a:cs typeface="Gotham-Book"/>
              </a:rPr>
              <a:t>H,B,W</a:t>
            </a:r>
            <a:endParaRPr lang="en-US" sz="1400" dirty="0">
              <a:latin typeface="Gotham-Book"/>
              <a:cs typeface="Gotham-Book"/>
            </a:endParaRPr>
          </a:p>
        </p:txBody>
      </p:sp>
      <p:sp>
        <p:nvSpPr>
          <p:cNvPr id="102" name="Oval 101"/>
          <p:cNvSpPr/>
          <p:nvPr/>
        </p:nvSpPr>
        <p:spPr bwMode="auto">
          <a:xfrm>
            <a:off x="1642781" y="5566181"/>
            <a:ext cx="655919" cy="65591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103" name="Oval 102"/>
          <p:cNvSpPr/>
          <p:nvPr/>
        </p:nvSpPr>
        <p:spPr bwMode="auto">
          <a:xfrm>
            <a:off x="2110441" y="5425890"/>
            <a:ext cx="835000" cy="83500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105" name="TextBox 104"/>
          <p:cNvSpPr txBox="1"/>
          <p:nvPr/>
        </p:nvSpPr>
        <p:spPr>
          <a:xfrm>
            <a:off x="2552700" y="1536700"/>
            <a:ext cx="1993900" cy="861774"/>
          </a:xfrm>
          <a:prstGeom prst="rect">
            <a:avLst/>
          </a:prstGeom>
          <a:noFill/>
        </p:spPr>
        <p:txBody>
          <a:bodyPr wrap="square" rtlCol="0">
            <a:spAutoFit/>
          </a:bodyPr>
          <a:lstStyle/>
          <a:p>
            <a:pPr marL="685800" indent="-228600" algn="l">
              <a:spcBef>
                <a:spcPts val="0"/>
              </a:spcBef>
              <a:spcAft>
                <a:spcPts val="0"/>
              </a:spcAft>
              <a:buFont typeface="+mj-lt"/>
              <a:buAutoNum type="arabicPeriod"/>
            </a:pPr>
            <a:r>
              <a:rPr lang="en-US" sz="1000" dirty="0" smtClean="0">
                <a:latin typeface="Gotham-Book"/>
                <a:cs typeface="Gotham-Book"/>
              </a:rPr>
              <a:t>moisturize</a:t>
            </a:r>
          </a:p>
          <a:p>
            <a:pPr marL="685800" indent="-228600" algn="l">
              <a:spcBef>
                <a:spcPts val="0"/>
              </a:spcBef>
              <a:spcAft>
                <a:spcPts val="0"/>
              </a:spcAft>
              <a:buFont typeface="+mj-lt"/>
              <a:buAutoNum type="arabicPeriod"/>
            </a:pPr>
            <a:r>
              <a:rPr lang="en-US" sz="1000" dirty="0" smtClean="0">
                <a:latin typeface="Gotham-Book"/>
                <a:cs typeface="Gotham-Book"/>
              </a:rPr>
              <a:t>apply makeup</a:t>
            </a:r>
          </a:p>
          <a:p>
            <a:pPr marL="685800" indent="-228600" algn="l">
              <a:spcBef>
                <a:spcPts val="0"/>
              </a:spcBef>
              <a:spcAft>
                <a:spcPts val="0"/>
              </a:spcAft>
              <a:buFont typeface="+mj-lt"/>
              <a:buAutoNum type="arabicPeriod"/>
            </a:pPr>
            <a:r>
              <a:rPr lang="en-US" sz="1000" dirty="0" smtClean="0">
                <a:latin typeface="Gotham-Book"/>
                <a:cs typeface="Gotham-Book"/>
              </a:rPr>
              <a:t>style hair</a:t>
            </a:r>
          </a:p>
          <a:p>
            <a:pPr marL="685800" indent="-228600" algn="l">
              <a:spcBef>
                <a:spcPts val="0"/>
              </a:spcBef>
              <a:spcAft>
                <a:spcPts val="0"/>
              </a:spcAft>
              <a:buFont typeface="+mj-lt"/>
              <a:buAutoNum type="arabicPeriod"/>
            </a:pPr>
            <a:r>
              <a:rPr lang="en-US" sz="1000" dirty="0" smtClean="0">
                <a:latin typeface="Gotham-Book"/>
                <a:cs typeface="Gotham-Book"/>
              </a:rPr>
              <a:t>dress</a:t>
            </a:r>
          </a:p>
          <a:p>
            <a:pPr marL="685800" indent="-228600" algn="l">
              <a:spcBef>
                <a:spcPts val="0"/>
              </a:spcBef>
              <a:spcAft>
                <a:spcPts val="0"/>
              </a:spcAft>
              <a:buFont typeface="+mj-lt"/>
              <a:buAutoNum type="arabicPeriod"/>
            </a:pPr>
            <a:r>
              <a:rPr lang="en-US" sz="1000" dirty="0" smtClean="0">
                <a:latin typeface="Gotham-Book"/>
                <a:cs typeface="Gotham-Book"/>
              </a:rPr>
              <a:t>odor control</a:t>
            </a:r>
          </a:p>
        </p:txBody>
      </p:sp>
      <p:sp>
        <p:nvSpPr>
          <p:cNvPr id="107" name="TextBox 106"/>
          <p:cNvSpPr txBox="1"/>
          <p:nvPr/>
        </p:nvSpPr>
        <p:spPr>
          <a:xfrm>
            <a:off x="4051300" y="1562100"/>
            <a:ext cx="2070100" cy="707886"/>
          </a:xfrm>
          <a:prstGeom prst="rect">
            <a:avLst/>
          </a:prstGeom>
          <a:noFill/>
        </p:spPr>
        <p:txBody>
          <a:bodyPr wrap="square" rtlCol="0" anchor="t">
            <a:spAutoFit/>
          </a:bodyPr>
          <a:lstStyle/>
          <a:p>
            <a:pPr marL="685800" indent="-228600" algn="l">
              <a:spcBef>
                <a:spcPts val="0"/>
              </a:spcBef>
              <a:spcAft>
                <a:spcPts val="0"/>
              </a:spcAft>
              <a:buFont typeface="+mj-lt"/>
              <a:buAutoNum type="arabicPeriod"/>
            </a:pPr>
            <a:r>
              <a:rPr lang="en-US" sz="1000" dirty="0" smtClean="0">
                <a:latin typeface="Gotham-Book"/>
                <a:cs typeface="Gotham-Book"/>
              </a:rPr>
              <a:t>remove makeup</a:t>
            </a:r>
          </a:p>
          <a:p>
            <a:pPr marL="685800" indent="-228600" algn="l">
              <a:spcBef>
                <a:spcPts val="0"/>
              </a:spcBef>
              <a:spcAft>
                <a:spcPts val="0"/>
              </a:spcAft>
              <a:buFont typeface="+mj-lt"/>
              <a:buAutoNum type="arabicPeriod"/>
            </a:pPr>
            <a:r>
              <a:rPr lang="en-US" sz="1000" dirty="0" smtClean="0">
                <a:latin typeface="Gotham-Book"/>
                <a:cs typeface="Gotham-Book"/>
              </a:rPr>
              <a:t>wash face</a:t>
            </a:r>
          </a:p>
          <a:p>
            <a:pPr marL="685800" indent="-228600" algn="l">
              <a:spcBef>
                <a:spcPts val="0"/>
              </a:spcBef>
              <a:spcAft>
                <a:spcPts val="0"/>
              </a:spcAft>
              <a:buFont typeface="+mj-lt"/>
              <a:buAutoNum type="arabicPeriod"/>
            </a:pPr>
            <a:r>
              <a:rPr lang="en-US" sz="1000" dirty="0" smtClean="0">
                <a:latin typeface="Gotham-Book"/>
                <a:cs typeface="Gotham-Book"/>
              </a:rPr>
              <a:t>change clothes</a:t>
            </a:r>
          </a:p>
          <a:p>
            <a:pPr marL="685800" indent="-228600" algn="l">
              <a:spcBef>
                <a:spcPts val="0"/>
              </a:spcBef>
              <a:spcAft>
                <a:spcPts val="0"/>
              </a:spcAft>
              <a:buFont typeface="+mj-lt"/>
              <a:buAutoNum type="arabicPeriod"/>
            </a:pPr>
            <a:r>
              <a:rPr lang="en-US" sz="1000" dirty="0" smtClean="0">
                <a:latin typeface="Gotham-Book"/>
                <a:cs typeface="Gotham-Book"/>
              </a:rPr>
              <a:t>shower (for some)</a:t>
            </a:r>
            <a:endParaRPr lang="en-US" sz="1000" dirty="0">
              <a:latin typeface="Gotham-Book"/>
              <a:cs typeface="Gotham-Book"/>
            </a:endParaRPr>
          </a:p>
        </p:txBody>
      </p:sp>
      <p:sp>
        <p:nvSpPr>
          <p:cNvPr id="108" name="TextBox 107"/>
          <p:cNvSpPr txBox="1"/>
          <p:nvPr/>
        </p:nvSpPr>
        <p:spPr>
          <a:xfrm>
            <a:off x="5562600" y="1536700"/>
            <a:ext cx="2070100" cy="707886"/>
          </a:xfrm>
          <a:prstGeom prst="rect">
            <a:avLst/>
          </a:prstGeom>
          <a:noFill/>
        </p:spPr>
        <p:txBody>
          <a:bodyPr wrap="square" rtlCol="0" anchor="t">
            <a:spAutoFit/>
          </a:bodyPr>
          <a:lstStyle/>
          <a:p>
            <a:pPr marL="685800" indent="-228600" algn="l">
              <a:spcBef>
                <a:spcPts val="0"/>
              </a:spcBef>
              <a:spcAft>
                <a:spcPts val="0"/>
              </a:spcAft>
              <a:buFont typeface="+mj-lt"/>
              <a:buAutoNum type="arabicPeriod"/>
            </a:pPr>
            <a:r>
              <a:rPr lang="en-US" sz="1000" dirty="0" smtClean="0">
                <a:latin typeface="Gotham-Book"/>
                <a:cs typeface="Gotham-Book"/>
              </a:rPr>
              <a:t>exercise</a:t>
            </a:r>
          </a:p>
          <a:p>
            <a:pPr marL="685800" indent="-228600" algn="l">
              <a:spcBef>
                <a:spcPts val="0"/>
              </a:spcBef>
              <a:spcAft>
                <a:spcPts val="0"/>
              </a:spcAft>
              <a:buFont typeface="+mj-lt"/>
              <a:buAutoNum type="arabicPeriod"/>
            </a:pPr>
            <a:r>
              <a:rPr lang="en-US" sz="1000" dirty="0" smtClean="0">
                <a:latin typeface="Gotham-Book"/>
                <a:cs typeface="Gotham-Book"/>
              </a:rPr>
              <a:t>vitamins</a:t>
            </a:r>
          </a:p>
          <a:p>
            <a:pPr marL="685800" indent="-228600" algn="l">
              <a:spcBef>
                <a:spcPts val="0"/>
              </a:spcBef>
              <a:spcAft>
                <a:spcPts val="0"/>
              </a:spcAft>
              <a:buFont typeface="+mj-lt"/>
              <a:buAutoNum type="arabicPeriod"/>
            </a:pPr>
            <a:r>
              <a:rPr lang="en-US" sz="1000" dirty="0" smtClean="0">
                <a:latin typeface="Gotham-Book"/>
                <a:cs typeface="Gotham-Book"/>
              </a:rPr>
              <a:t>other health measures</a:t>
            </a:r>
            <a:endParaRPr lang="en-US" sz="1000" dirty="0">
              <a:latin typeface="Gotham-Book"/>
              <a:cs typeface="Gotham-Book"/>
            </a:endParaRPr>
          </a:p>
        </p:txBody>
      </p:sp>
      <p:sp>
        <p:nvSpPr>
          <p:cNvPr id="109" name="TextBox 108"/>
          <p:cNvSpPr txBox="1"/>
          <p:nvPr/>
        </p:nvSpPr>
        <p:spPr>
          <a:xfrm>
            <a:off x="7061200" y="1536700"/>
            <a:ext cx="2070100" cy="707886"/>
          </a:xfrm>
          <a:prstGeom prst="rect">
            <a:avLst/>
          </a:prstGeom>
          <a:noFill/>
        </p:spPr>
        <p:txBody>
          <a:bodyPr wrap="square" rtlCol="0" anchor="t">
            <a:spAutoFit/>
          </a:bodyPr>
          <a:lstStyle/>
          <a:p>
            <a:pPr marL="685800" indent="-228600" algn="l">
              <a:spcBef>
                <a:spcPts val="0"/>
              </a:spcBef>
              <a:spcAft>
                <a:spcPts val="0"/>
              </a:spcAft>
              <a:buFont typeface="+mj-lt"/>
              <a:buAutoNum type="arabicPeriod"/>
            </a:pPr>
            <a:r>
              <a:rPr lang="en-US" sz="1000" dirty="0" smtClean="0">
                <a:latin typeface="Gotham-Book"/>
                <a:cs typeface="Gotham-Book"/>
              </a:rPr>
              <a:t>salon visits</a:t>
            </a:r>
          </a:p>
          <a:p>
            <a:pPr marL="685800" indent="-228600" algn="l">
              <a:spcBef>
                <a:spcPts val="0"/>
              </a:spcBef>
              <a:spcAft>
                <a:spcPts val="0"/>
              </a:spcAft>
              <a:buFont typeface="+mj-lt"/>
              <a:buAutoNum type="arabicPeriod"/>
            </a:pPr>
            <a:r>
              <a:rPr lang="en-US" sz="1000" dirty="0" smtClean="0">
                <a:latin typeface="Gotham-Book"/>
                <a:cs typeface="Gotham-Book"/>
              </a:rPr>
              <a:t>facial care</a:t>
            </a:r>
          </a:p>
          <a:p>
            <a:pPr marL="685800" indent="-228600" algn="l">
              <a:spcBef>
                <a:spcPts val="0"/>
              </a:spcBef>
              <a:spcAft>
                <a:spcPts val="0"/>
              </a:spcAft>
              <a:buFont typeface="+mj-lt"/>
              <a:buAutoNum type="arabicPeriod"/>
            </a:pPr>
            <a:r>
              <a:rPr lang="en-US" sz="1000" dirty="0" smtClean="0">
                <a:latin typeface="Gotham-Book"/>
                <a:cs typeface="Gotham-Book"/>
              </a:rPr>
              <a:t>hair removal</a:t>
            </a:r>
          </a:p>
          <a:p>
            <a:pPr marL="685800" indent="-228600" algn="l">
              <a:spcBef>
                <a:spcPts val="0"/>
              </a:spcBef>
              <a:spcAft>
                <a:spcPts val="0"/>
              </a:spcAft>
            </a:pPr>
            <a:endParaRPr lang="en-US" sz="1000" dirty="0">
              <a:latin typeface="Gotham-Book"/>
              <a:cs typeface="Gotham-Book"/>
            </a:endParaRPr>
          </a:p>
        </p:txBody>
      </p:sp>
      <p:sp>
        <p:nvSpPr>
          <p:cNvPr id="110" name="TextBox 109"/>
          <p:cNvSpPr txBox="1"/>
          <p:nvPr/>
        </p:nvSpPr>
        <p:spPr>
          <a:xfrm>
            <a:off x="3076575" y="2933700"/>
            <a:ext cx="1460500" cy="1169551"/>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appearances is preparing yourself to walk out the door and greet the world</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1" name="TextBox 110"/>
          <p:cNvSpPr txBox="1"/>
          <p:nvPr/>
        </p:nvSpPr>
        <p:spPr>
          <a:xfrm>
            <a:off x="4565650" y="2933700"/>
            <a:ext cx="1473200" cy="1169551"/>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remove and relax is washing off the day and decompressing until it’s time for bed</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2" name="TextBox 111"/>
          <p:cNvSpPr txBox="1"/>
          <p:nvPr/>
        </p:nvSpPr>
        <p:spPr>
          <a:xfrm>
            <a:off x="6067425" y="2933700"/>
            <a:ext cx="1473200" cy="1323439"/>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internal health is about keeping your insides clean and efficient and helping fight off illness and disease</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3" name="TextBox 112"/>
          <p:cNvSpPr txBox="1"/>
          <p:nvPr/>
        </p:nvSpPr>
        <p:spPr>
          <a:xfrm>
            <a:off x="7569200" y="2933700"/>
            <a:ext cx="1473200" cy="1015663"/>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occasional is those special treats to keep things working smoothly</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4" name="TextBox 113"/>
          <p:cNvSpPr txBox="1"/>
          <p:nvPr/>
        </p:nvSpPr>
        <p:spPr>
          <a:xfrm>
            <a:off x="3086100" y="4114800"/>
            <a:ext cx="1460500" cy="1323439"/>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“I like to do my makeup, it’s a nice 10 minute ritual in the morning where I can collect my thoughts and plan my day. ”</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5" name="TextBox 114"/>
          <p:cNvSpPr txBox="1"/>
          <p:nvPr/>
        </p:nvSpPr>
        <p:spPr>
          <a:xfrm>
            <a:off x="4584700" y="4114800"/>
            <a:ext cx="1460500" cy="1323439"/>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a:t>
            </a:r>
            <a:r>
              <a:rPr lang="en-US" sz="1000" dirty="0">
                <a:latin typeface="Gotham-Book"/>
                <a:cs typeface="Gotham-Book"/>
              </a:rPr>
              <a:t>I feel so much better when I get </a:t>
            </a:r>
            <a:r>
              <a:rPr lang="en-US" sz="1000" dirty="0" smtClean="0">
                <a:latin typeface="Gotham-Book"/>
                <a:cs typeface="Gotham-Book"/>
              </a:rPr>
              <a:t>my makeup </a:t>
            </a:r>
            <a:r>
              <a:rPr lang="en-US" sz="1000" dirty="0">
                <a:latin typeface="Gotham-Book"/>
                <a:cs typeface="Gotham-Book"/>
              </a:rPr>
              <a:t>all off, like my face is 10 pounds lighter and I can finally touch my </a:t>
            </a:r>
            <a:r>
              <a:rPr lang="en-US" sz="1000" dirty="0" smtClean="0">
                <a:latin typeface="Gotham-Book"/>
                <a:cs typeface="Gotham-Book"/>
              </a:rPr>
              <a:t>eyes”</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6" name="TextBox 115"/>
          <p:cNvSpPr txBox="1"/>
          <p:nvPr/>
        </p:nvSpPr>
        <p:spPr>
          <a:xfrm>
            <a:off x="6083300" y="4114800"/>
            <a:ext cx="1460500" cy="1169551"/>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a:t>
            </a:r>
            <a:r>
              <a:rPr lang="en-US" sz="1000" dirty="0">
                <a:latin typeface="Gotham-Book"/>
                <a:cs typeface="Gotham-Book"/>
              </a:rPr>
              <a:t>I love running. It makes me feel better both mentally and physically. It is a great way to relieve </a:t>
            </a:r>
            <a:r>
              <a:rPr lang="en-US" sz="1000" dirty="0" smtClean="0">
                <a:latin typeface="Gotham-Book"/>
                <a:cs typeface="Gotham-Book"/>
              </a:rPr>
              <a:t>stress”</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117" name="TextBox 116"/>
          <p:cNvSpPr txBox="1"/>
          <p:nvPr/>
        </p:nvSpPr>
        <p:spPr>
          <a:xfrm>
            <a:off x="7581900" y="4114800"/>
            <a:ext cx="1460500" cy="1323439"/>
          </a:xfrm>
          <a:prstGeom prst="rect">
            <a:avLst/>
          </a:prstGeom>
          <a:noFill/>
        </p:spPr>
        <p:txBody>
          <a:bodyPr wrap="square" rtlCol="0">
            <a:spAutoFit/>
          </a:bodyPr>
          <a:lstStyle/>
          <a:p>
            <a:pPr indent="-457200" algn="l">
              <a:spcBef>
                <a:spcPts val="0"/>
              </a:spcBef>
              <a:spcAft>
                <a:spcPts val="0"/>
              </a:spcAft>
            </a:pPr>
            <a:r>
              <a:rPr lang="en-US" sz="1000" dirty="0" smtClean="0">
                <a:latin typeface="Gotham-Book"/>
                <a:cs typeface="Gotham-Book"/>
              </a:rPr>
              <a:t>“Getting my hair washed by someone else feels completely different from doing it at home…I just feel so pampered.”</a:t>
            </a:r>
          </a:p>
          <a:p>
            <a:pPr indent="-457200" algn="l">
              <a:spcBef>
                <a:spcPts val="0"/>
              </a:spcBef>
              <a:spcAft>
                <a:spcPts val="0"/>
              </a:spcAft>
            </a:pPr>
            <a:endParaRPr lang="en-US" sz="1000" dirty="0" smtClean="0">
              <a:latin typeface="Gotham-Book"/>
              <a:cs typeface="Gotham-Book"/>
            </a:endParaRPr>
          </a:p>
          <a:p>
            <a:pPr indent="-457200" algn="l">
              <a:spcBef>
                <a:spcPts val="0"/>
              </a:spcBef>
              <a:spcAft>
                <a:spcPts val="0"/>
              </a:spcAft>
            </a:pPr>
            <a:endParaRPr lang="en-US" sz="1000" dirty="0">
              <a:latin typeface="Gotham-Book"/>
              <a:cs typeface="Gotham-Book"/>
            </a:endParaRPr>
          </a:p>
        </p:txBody>
      </p:sp>
      <p:sp>
        <p:nvSpPr>
          <p:cNvPr id="35" name="Oval 34"/>
          <p:cNvSpPr/>
          <p:nvPr/>
        </p:nvSpPr>
        <p:spPr bwMode="auto">
          <a:xfrm>
            <a:off x="3166781" y="5426481"/>
            <a:ext cx="922619" cy="87271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6" name="Oval 35"/>
          <p:cNvSpPr/>
          <p:nvPr/>
        </p:nvSpPr>
        <p:spPr bwMode="auto">
          <a:xfrm>
            <a:off x="3875741" y="5400490"/>
            <a:ext cx="658159" cy="65815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7" name="Oval 36"/>
          <p:cNvSpPr/>
          <p:nvPr/>
        </p:nvSpPr>
        <p:spPr bwMode="auto">
          <a:xfrm>
            <a:off x="3812241" y="5921190"/>
            <a:ext cx="581959" cy="58195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Gotham-Book"/>
                <a:cs typeface="Gotham-Book"/>
              </a:rPr>
              <a:t>H</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8" name="Oval 37"/>
          <p:cNvSpPr/>
          <p:nvPr/>
        </p:nvSpPr>
        <p:spPr bwMode="auto">
          <a:xfrm>
            <a:off x="4609351" y="5359400"/>
            <a:ext cx="902449" cy="90244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9" name="Oval 38"/>
          <p:cNvSpPr/>
          <p:nvPr/>
        </p:nvSpPr>
        <p:spPr bwMode="auto">
          <a:xfrm>
            <a:off x="5298141" y="5537200"/>
            <a:ext cx="683559" cy="67384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Gotham-Book"/>
                <a:cs typeface="Gotham-Book"/>
              </a:rPr>
              <a:t>H</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0" name="Oval 39"/>
          <p:cNvSpPr/>
          <p:nvPr/>
        </p:nvSpPr>
        <p:spPr bwMode="auto">
          <a:xfrm>
            <a:off x="6123641" y="5363008"/>
            <a:ext cx="937559" cy="924241"/>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Gotham-Book"/>
                <a:cs typeface="Gotham-Book"/>
              </a:rPr>
              <a:t>H</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1" name="Oval 40"/>
          <p:cNvSpPr/>
          <p:nvPr/>
        </p:nvSpPr>
        <p:spPr bwMode="auto">
          <a:xfrm>
            <a:off x="6834841" y="5514790"/>
            <a:ext cx="658159" cy="65815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2" name="Oval 41"/>
          <p:cNvSpPr/>
          <p:nvPr/>
        </p:nvSpPr>
        <p:spPr bwMode="auto">
          <a:xfrm>
            <a:off x="7568451" y="5397500"/>
            <a:ext cx="902449" cy="90244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3" name="Oval 42"/>
          <p:cNvSpPr/>
          <p:nvPr/>
        </p:nvSpPr>
        <p:spPr bwMode="auto">
          <a:xfrm>
            <a:off x="8297581" y="5499101"/>
            <a:ext cx="748400" cy="74840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Tree>
    <p:extLst>
      <p:ext uri="{BB962C8B-B14F-4D97-AF65-F5344CB8AC3E}">
        <p14:creationId xmlns:p14="http://schemas.microsoft.com/office/powerpoint/2010/main" val="3044814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sz="2400" dirty="0" smtClean="0"/>
              <a:t>THE UNIVERSAL ROUTINE: </a:t>
            </a:r>
            <a:r>
              <a:rPr lang="en-US" sz="2400" dirty="0" smtClean="0">
                <a:solidFill>
                  <a:srgbClr val="07A0C7"/>
                </a:solidFill>
              </a:rPr>
              <a:t>refresh</a:t>
            </a:r>
            <a:endParaRPr lang="en-US" sz="2400" dirty="0">
              <a:solidFill>
                <a:srgbClr val="07A0C7"/>
              </a:solidFill>
            </a:endParaRPr>
          </a:p>
        </p:txBody>
      </p:sp>
      <p:sp>
        <p:nvSpPr>
          <p:cNvPr id="131" name="Content Placeholder 11"/>
          <p:cNvSpPr txBox="1">
            <a:spLocks/>
          </p:cNvSpPr>
          <p:nvPr/>
        </p:nvSpPr>
        <p:spPr>
          <a:xfrm>
            <a:off x="3092076" y="1091181"/>
            <a:ext cx="1379393" cy="1053531"/>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2. WASH FACE</a:t>
            </a:r>
          </a:p>
          <a:p>
            <a:pPr marL="228600" indent="-228600" algn="l">
              <a:buFont typeface="Arial"/>
              <a:buChar char="•"/>
            </a:pPr>
            <a:r>
              <a:rPr lang="en-US" sz="800" b="1" dirty="0" smtClean="0">
                <a:solidFill>
                  <a:srgbClr val="535353"/>
                </a:solidFill>
                <a:latin typeface="Gotham-Book"/>
                <a:cs typeface="Gotham-Book"/>
              </a:rPr>
              <a:t>apply cleanser</a:t>
            </a:r>
          </a:p>
          <a:p>
            <a:pPr marL="228600" indent="-228600" algn="l">
              <a:buFont typeface="Arial"/>
              <a:buChar char="•"/>
            </a:pPr>
            <a:r>
              <a:rPr lang="en-US" sz="800" b="1" dirty="0" smtClean="0">
                <a:solidFill>
                  <a:srgbClr val="535353"/>
                </a:solidFill>
                <a:latin typeface="Gotham-Book"/>
                <a:cs typeface="Gotham-Book"/>
              </a:rPr>
              <a:t>rinse off with water</a:t>
            </a:r>
          </a:p>
          <a:p>
            <a:pPr marL="228600" indent="-228600" algn="l">
              <a:buFont typeface="Arial"/>
              <a:buChar char="•"/>
            </a:pPr>
            <a:r>
              <a:rPr lang="en-US" sz="800" b="1" dirty="0" smtClean="0">
                <a:solidFill>
                  <a:srgbClr val="535353"/>
                </a:solidFill>
                <a:latin typeface="Gotham-Book"/>
                <a:cs typeface="Gotham-Book"/>
              </a:rPr>
              <a:t>apply toner</a:t>
            </a:r>
          </a:p>
          <a:p>
            <a:pPr marL="228600" indent="-228600" algn="l">
              <a:buFont typeface="Arial"/>
              <a:buChar char="•"/>
            </a:pPr>
            <a:r>
              <a:rPr lang="en-US" sz="800" b="1" dirty="0" smtClean="0">
                <a:solidFill>
                  <a:srgbClr val="535353"/>
                </a:solidFill>
                <a:latin typeface="Gotham-Book"/>
                <a:cs typeface="Gotham-Book"/>
              </a:rPr>
              <a:t>moisturize</a:t>
            </a:r>
          </a:p>
          <a:p>
            <a:pPr marL="228600" indent="-228600" algn="l">
              <a:buFont typeface="Arial"/>
              <a:buChar char="•"/>
            </a:pPr>
            <a:r>
              <a:rPr lang="en-US" sz="800" b="1" dirty="0" smtClean="0">
                <a:solidFill>
                  <a:srgbClr val="535353"/>
                </a:solidFill>
                <a:latin typeface="Gotham-Book"/>
                <a:cs typeface="Gotham-Book"/>
              </a:rPr>
              <a:t>sometimes exfoliate</a:t>
            </a:r>
          </a:p>
          <a:p>
            <a:pPr marL="228600" indent="-228600" algn="l">
              <a:buFont typeface="Arial"/>
              <a:buChar char="•"/>
            </a:pPr>
            <a:r>
              <a:rPr lang="en-US" sz="800" b="1" dirty="0" smtClean="0">
                <a:solidFill>
                  <a:srgbClr val="535353"/>
                </a:solidFill>
                <a:latin typeface="Gotham-Book"/>
                <a:cs typeface="Gotham-Book"/>
              </a:rPr>
              <a:t>apply SPF</a:t>
            </a:r>
            <a:endParaRPr lang="en-US" sz="800" b="1" dirty="0">
              <a:solidFill>
                <a:srgbClr val="535353"/>
              </a:solidFill>
              <a:latin typeface="Gotham-Book"/>
              <a:cs typeface="Gotham-Book"/>
            </a:endParaRPr>
          </a:p>
        </p:txBody>
      </p:sp>
      <p:sp>
        <p:nvSpPr>
          <p:cNvPr id="133" name="Content Placeholder 11"/>
          <p:cNvSpPr txBox="1">
            <a:spLocks/>
          </p:cNvSpPr>
          <p:nvPr/>
        </p:nvSpPr>
        <p:spPr>
          <a:xfrm>
            <a:off x="5398064" y="1091181"/>
            <a:ext cx="1571607" cy="1176641"/>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3. BRUSH TEETH</a:t>
            </a:r>
          </a:p>
          <a:p>
            <a:pPr marL="228600" indent="-228600" algn="l">
              <a:buFont typeface="Arial"/>
              <a:buChar char="•"/>
            </a:pPr>
            <a:r>
              <a:rPr lang="en-US" sz="800" b="1" dirty="0" smtClean="0">
                <a:solidFill>
                  <a:srgbClr val="535353"/>
                </a:solidFill>
                <a:latin typeface="Gotham-Book"/>
                <a:cs typeface="Gotham-Book"/>
              </a:rPr>
              <a:t>floss</a:t>
            </a:r>
          </a:p>
          <a:p>
            <a:pPr marL="228600" indent="-228600" algn="l">
              <a:buFont typeface="Arial"/>
              <a:buChar char="•"/>
            </a:pPr>
            <a:r>
              <a:rPr lang="en-US" sz="800" b="1" dirty="0" smtClean="0">
                <a:solidFill>
                  <a:srgbClr val="535353"/>
                </a:solidFill>
                <a:latin typeface="Gotham-Book"/>
                <a:cs typeface="Gotham-Book"/>
              </a:rPr>
              <a:t>brush teeth</a:t>
            </a:r>
          </a:p>
          <a:p>
            <a:pPr marL="228600" indent="-228600" algn="l">
              <a:buFont typeface="Arial"/>
              <a:buChar char="•"/>
            </a:pPr>
            <a:r>
              <a:rPr lang="en-US" sz="800" b="1" dirty="0" smtClean="0">
                <a:solidFill>
                  <a:srgbClr val="535353"/>
                </a:solidFill>
                <a:latin typeface="Gotham-Book"/>
                <a:cs typeface="Gotham-Book"/>
              </a:rPr>
              <a:t>rinse with water</a:t>
            </a:r>
          </a:p>
          <a:p>
            <a:pPr marL="228600" indent="-228600" algn="l">
              <a:buFont typeface="Arial"/>
              <a:buChar char="•"/>
            </a:pPr>
            <a:r>
              <a:rPr lang="en-US" sz="800" b="1" dirty="0" smtClean="0">
                <a:solidFill>
                  <a:srgbClr val="535353"/>
                </a:solidFill>
                <a:latin typeface="Gotham-Book"/>
                <a:cs typeface="Gotham-Book"/>
              </a:rPr>
              <a:t>rinse with mouthwash</a:t>
            </a:r>
          </a:p>
          <a:p>
            <a:pPr algn="l"/>
            <a:endParaRPr lang="en-US" sz="800" dirty="0" smtClean="0">
              <a:solidFill>
                <a:srgbClr val="535353"/>
              </a:solidFill>
              <a:latin typeface="Gotham-Book"/>
              <a:cs typeface="Gotham-Book"/>
            </a:endParaRPr>
          </a:p>
          <a:p>
            <a:pPr algn="l">
              <a:buFont typeface="Arial"/>
              <a:buChar char="•"/>
            </a:pPr>
            <a:endParaRPr lang="en-US" sz="800" dirty="0" smtClean="0">
              <a:solidFill>
                <a:srgbClr val="535353"/>
              </a:solidFill>
              <a:latin typeface="Gotham-Book"/>
              <a:cs typeface="Gotham-Book"/>
            </a:endParaRPr>
          </a:p>
          <a:p>
            <a:pPr algn="l"/>
            <a:endParaRPr lang="en-US" sz="800" dirty="0">
              <a:solidFill>
                <a:srgbClr val="535353"/>
              </a:solidFill>
              <a:latin typeface="Gotham-Book"/>
              <a:cs typeface="Gotham-Book"/>
            </a:endParaRPr>
          </a:p>
        </p:txBody>
      </p:sp>
      <p:cxnSp>
        <p:nvCxnSpPr>
          <p:cNvPr id="65" name="Straight Connector 64"/>
          <p:cNvCxnSpPr/>
          <p:nvPr/>
        </p:nvCxnSpPr>
        <p:spPr bwMode="auto">
          <a:xfrm>
            <a:off x="-1075167" y="3685837"/>
            <a:ext cx="10228310" cy="0"/>
          </a:xfrm>
          <a:prstGeom prst="line">
            <a:avLst/>
          </a:prstGeom>
          <a:blipFill dpi="0" rotWithShape="0">
            <a:blip r:embed="rId2"/>
            <a:srcRect/>
            <a:tile tx="0" ty="0" sx="100000" sy="100000" flip="none" algn="tl"/>
          </a:blipFill>
          <a:ln w="76200" cap="sq" cmpd="sng" algn="ctr">
            <a:solidFill>
              <a:srgbClr val="07A0C7"/>
            </a:solidFill>
            <a:prstDash val="solid"/>
            <a:miter lim="800000"/>
            <a:headEnd type="oval" w="med" len="med"/>
            <a:tailEnd type="triangle" w="lg" len="lg"/>
          </a:ln>
          <a:effectLst/>
        </p:spPr>
      </p:cxnSp>
      <p:sp>
        <p:nvSpPr>
          <p:cNvPr id="181" name="Content Placeholder 11"/>
          <p:cNvSpPr txBox="1">
            <a:spLocks/>
          </p:cNvSpPr>
          <p:nvPr/>
        </p:nvSpPr>
        <p:spPr>
          <a:xfrm>
            <a:off x="6800171"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54" name="Content Placeholder 11"/>
          <p:cNvSpPr txBox="1">
            <a:spLocks/>
          </p:cNvSpPr>
          <p:nvPr/>
        </p:nvSpPr>
        <p:spPr>
          <a:xfrm>
            <a:off x="5987794" y="347742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pic>
        <p:nvPicPr>
          <p:cNvPr id="56" name="Picture 55" descr="me_after.jpg"/>
          <p:cNvPicPr>
            <a:picLocks noChangeAspect="1"/>
          </p:cNvPicPr>
          <p:nvPr/>
        </p:nvPicPr>
        <p:blipFill>
          <a:blip r:embed="rId3"/>
          <a:stretch>
            <a:fillRect/>
          </a:stretch>
        </p:blipFill>
        <p:spPr>
          <a:xfrm flipH="1">
            <a:off x="3231131" y="2276860"/>
            <a:ext cx="1038225" cy="1384300"/>
          </a:xfrm>
          <a:prstGeom prst="rect">
            <a:avLst/>
          </a:prstGeom>
        </p:spPr>
      </p:pic>
      <p:pic>
        <p:nvPicPr>
          <p:cNvPr id="57" name="Picture 56" descr="PartE_AMbrushingteeth.JPG"/>
          <p:cNvPicPr>
            <a:picLocks noChangeAspect="1"/>
          </p:cNvPicPr>
          <p:nvPr/>
        </p:nvPicPr>
        <p:blipFill>
          <a:blip r:embed="rId4"/>
          <a:srcRect l="17778" t="26482" r="47408" b="36666"/>
          <a:stretch>
            <a:fillRect/>
          </a:stretch>
        </p:blipFill>
        <p:spPr>
          <a:xfrm>
            <a:off x="5545706" y="2214920"/>
            <a:ext cx="1355773" cy="1435100"/>
          </a:xfrm>
          <a:prstGeom prst="rect">
            <a:avLst/>
          </a:prstGeom>
        </p:spPr>
      </p:pic>
      <p:pic>
        <p:nvPicPr>
          <p:cNvPr id="71" name="Picture 70" descr="PartD_Lufa_showerhead.JPG"/>
          <p:cNvPicPr>
            <a:picLocks noChangeAspect="1"/>
          </p:cNvPicPr>
          <p:nvPr/>
        </p:nvPicPr>
        <p:blipFill>
          <a:blip r:embed="rId5"/>
          <a:stretch>
            <a:fillRect/>
          </a:stretch>
        </p:blipFill>
        <p:spPr>
          <a:xfrm>
            <a:off x="872105" y="2218040"/>
            <a:ext cx="1082675" cy="1443567"/>
          </a:xfrm>
          <a:prstGeom prst="rect">
            <a:avLst/>
          </a:prstGeom>
        </p:spPr>
      </p:pic>
      <p:sp>
        <p:nvSpPr>
          <p:cNvPr id="47" name="Content Placeholder 11"/>
          <p:cNvSpPr txBox="1">
            <a:spLocks/>
          </p:cNvSpPr>
          <p:nvPr/>
        </p:nvSpPr>
        <p:spPr>
          <a:xfrm>
            <a:off x="861889" y="3808502"/>
            <a:ext cx="1379393" cy="2438526"/>
          </a:xfrm>
          <a:prstGeom prst="rect">
            <a:avLst/>
          </a:prstGeom>
        </p:spPr>
        <p:txBody>
          <a:bodyPr wrap="square" lIns="0" tIns="49231" rIns="0" bIns="49231" anchor="t" anchorCtr="0">
            <a:spAutoFit/>
          </a:bodyPr>
          <a:lstStyle/>
          <a:p>
            <a:pPr marL="228600" indent="-228600" algn="l"/>
            <a:r>
              <a:rPr lang="en-US" sz="800" b="1" dirty="0" smtClean="0">
                <a:solidFill>
                  <a:srgbClr val="535353"/>
                </a:solidFill>
                <a:latin typeface="Gotham-Book"/>
                <a:cs typeface="Gotham-Book"/>
              </a:rPr>
              <a:t>examples of products</a:t>
            </a:r>
          </a:p>
          <a:p>
            <a:pPr marL="228600" indent="-228600" algn="l">
              <a:buFont typeface="Arial"/>
              <a:buChar char="•"/>
            </a:pPr>
            <a:r>
              <a:rPr lang="en-US" sz="800" b="1" dirty="0" smtClean="0">
                <a:solidFill>
                  <a:srgbClr val="535353"/>
                </a:solidFill>
                <a:latin typeface="Gotham-Book"/>
                <a:cs typeface="Gotham-Book"/>
              </a:rPr>
              <a:t>NEXXUS HYDRA-LIGHT SHAMPOO</a:t>
            </a:r>
          </a:p>
          <a:p>
            <a:pPr marL="228600" indent="-228600" algn="l">
              <a:buFont typeface="Arial"/>
              <a:buChar char="•"/>
            </a:pPr>
            <a:r>
              <a:rPr lang="en-US" sz="800" b="1" dirty="0" smtClean="0">
                <a:solidFill>
                  <a:srgbClr val="535353"/>
                </a:solidFill>
                <a:latin typeface="Gotham-Book"/>
                <a:cs typeface="Gotham-Book"/>
              </a:rPr>
              <a:t>CETAPHIL GENTLE SKIN CLEANSER</a:t>
            </a:r>
          </a:p>
          <a:p>
            <a:pPr marL="228600" indent="-228600" algn="l">
              <a:buFont typeface="Arial"/>
              <a:buChar char="•"/>
            </a:pPr>
            <a:r>
              <a:rPr lang="en-US" sz="800" b="1" dirty="0" smtClean="0">
                <a:solidFill>
                  <a:srgbClr val="535353"/>
                </a:solidFill>
                <a:latin typeface="Gotham-Book"/>
                <a:cs typeface="Gotham-Book"/>
              </a:rPr>
              <a:t>TRESEMÈ HYDRATING CONDITIONER</a:t>
            </a:r>
          </a:p>
          <a:p>
            <a:pPr marL="228600" indent="-228600" algn="l">
              <a:buFont typeface="Arial"/>
              <a:buChar char="•"/>
            </a:pPr>
            <a:r>
              <a:rPr lang="en-US" sz="800" b="1" dirty="0" smtClean="0">
                <a:solidFill>
                  <a:srgbClr val="535353"/>
                </a:solidFill>
                <a:latin typeface="Gotham-Book"/>
                <a:cs typeface="Gotham-Book"/>
              </a:rPr>
              <a:t>OLD SPICE PURE SPORT BODY WASH</a:t>
            </a:r>
          </a:p>
          <a:p>
            <a:pPr marL="228600" indent="-228600" algn="l">
              <a:buFont typeface="Arial"/>
              <a:buChar char="•"/>
            </a:pPr>
            <a:endParaRPr lang="en-US" sz="800" b="1" dirty="0" smtClean="0">
              <a:solidFill>
                <a:srgbClr val="535353"/>
              </a:solidFill>
              <a:latin typeface="Gotham-Book"/>
              <a:cs typeface="Gotham-Book"/>
            </a:endParaRPr>
          </a:p>
          <a:p>
            <a:pPr marL="228600" indent="-228600" algn="l"/>
            <a:r>
              <a:rPr lang="en-US" sz="800" b="1" dirty="0" smtClean="0">
                <a:solidFill>
                  <a:srgbClr val="535353"/>
                </a:solidFill>
                <a:latin typeface="Gotham-Book"/>
                <a:cs typeface="Gotham-Book"/>
              </a:rPr>
              <a:t>VARIATIONS</a:t>
            </a:r>
          </a:p>
          <a:p>
            <a:pPr marL="228600" indent="-228600" algn="l">
              <a:buFont typeface="Arial"/>
              <a:buChar char="•"/>
            </a:pPr>
            <a:r>
              <a:rPr lang="en-US" sz="800" b="1" dirty="0" smtClean="0">
                <a:solidFill>
                  <a:srgbClr val="535353"/>
                </a:solidFill>
                <a:latin typeface="Gotham-Book"/>
                <a:cs typeface="Gotham-Book"/>
              </a:rPr>
              <a:t>some wash hair at night</a:t>
            </a:r>
          </a:p>
          <a:p>
            <a:pPr marL="228600" indent="-228600" algn="l">
              <a:buFont typeface="Arial"/>
              <a:buChar char="•"/>
            </a:pPr>
            <a:r>
              <a:rPr lang="en-US" sz="800" b="1" dirty="0" smtClean="0">
                <a:solidFill>
                  <a:srgbClr val="535353"/>
                </a:solidFill>
                <a:latin typeface="Gotham-Book"/>
                <a:cs typeface="Gotham-Book"/>
              </a:rPr>
              <a:t>doubles as a night time routine </a:t>
            </a:r>
          </a:p>
          <a:p>
            <a:pPr marL="228600" indent="-228600" algn="l">
              <a:buFont typeface="Arial"/>
              <a:buChar char="•"/>
            </a:pPr>
            <a:endParaRPr lang="en-US" sz="800" b="1" dirty="0" smtClean="0">
              <a:solidFill>
                <a:srgbClr val="535353"/>
              </a:solidFill>
              <a:latin typeface="Gotham-Book"/>
              <a:cs typeface="Gotham-Book"/>
            </a:endParaRPr>
          </a:p>
          <a:p>
            <a:pPr marL="228600" indent="-228600" algn="l"/>
            <a:endParaRPr lang="en-US" sz="800" b="1" dirty="0" smtClean="0">
              <a:solidFill>
                <a:srgbClr val="535353"/>
              </a:solidFill>
              <a:latin typeface="Gotham-Book"/>
              <a:cs typeface="Gotham-Book"/>
            </a:endParaRPr>
          </a:p>
          <a:p>
            <a:pPr algn="l"/>
            <a:endParaRPr lang="en-US" sz="800" dirty="0">
              <a:solidFill>
                <a:srgbClr val="535353"/>
              </a:solidFill>
              <a:latin typeface="Gotham-Book"/>
              <a:cs typeface="Gotham-Book"/>
            </a:endParaRPr>
          </a:p>
        </p:txBody>
      </p:sp>
      <p:sp>
        <p:nvSpPr>
          <p:cNvPr id="48" name="Content Placeholder 11"/>
          <p:cNvSpPr txBox="1">
            <a:spLocks/>
          </p:cNvSpPr>
          <p:nvPr/>
        </p:nvSpPr>
        <p:spPr>
          <a:xfrm>
            <a:off x="845153" y="1091181"/>
            <a:ext cx="1379393" cy="1176641"/>
          </a:xfrm>
          <a:prstGeom prst="rect">
            <a:avLst/>
          </a:prstGeom>
        </p:spPr>
        <p:txBody>
          <a:bodyPr wrap="square" lIns="0" tIns="49231" rIns="0" bIns="49231" anchor="t" anchorCtr="0">
            <a:spAutoFit/>
          </a:bodyPr>
          <a:lstStyle/>
          <a:p>
            <a:pPr marL="228600" indent="-228600" algn="l">
              <a:buAutoNum type="arabicPeriod"/>
            </a:pPr>
            <a:r>
              <a:rPr lang="en-US" sz="1400" dirty="0" smtClean="0">
                <a:solidFill>
                  <a:srgbClr val="535353"/>
                </a:solidFill>
                <a:latin typeface="Gotham-Book"/>
                <a:cs typeface="Gotham-Book"/>
              </a:rPr>
              <a:t>SHOWER</a:t>
            </a:r>
          </a:p>
          <a:p>
            <a:pPr marL="228600" indent="-228600" algn="l">
              <a:buFont typeface="Arial"/>
              <a:buChar char="•"/>
            </a:pPr>
            <a:r>
              <a:rPr lang="en-US" sz="800" b="1" dirty="0" smtClean="0">
                <a:solidFill>
                  <a:srgbClr val="535353"/>
                </a:solidFill>
                <a:latin typeface="Gotham-Book"/>
                <a:cs typeface="Gotham-Book"/>
              </a:rPr>
              <a:t>clean body</a:t>
            </a:r>
          </a:p>
          <a:p>
            <a:pPr marL="228600" indent="-228600" algn="l">
              <a:buFont typeface="Arial"/>
              <a:buChar char="•"/>
            </a:pPr>
            <a:r>
              <a:rPr lang="en-US" sz="800" b="1" dirty="0" smtClean="0">
                <a:solidFill>
                  <a:srgbClr val="535353"/>
                </a:solidFill>
                <a:latin typeface="Gotham-Book"/>
                <a:cs typeface="Gotham-Book"/>
              </a:rPr>
              <a:t>shampoo hair</a:t>
            </a:r>
          </a:p>
          <a:p>
            <a:pPr marL="228600" indent="-228600" algn="l">
              <a:buFont typeface="Arial"/>
              <a:buChar char="•"/>
            </a:pPr>
            <a:r>
              <a:rPr lang="en-US" sz="800" b="1" dirty="0" smtClean="0">
                <a:solidFill>
                  <a:srgbClr val="535353"/>
                </a:solidFill>
                <a:latin typeface="Gotham-Book"/>
                <a:cs typeface="Gotham-Book"/>
              </a:rPr>
              <a:t>condition hair</a:t>
            </a:r>
          </a:p>
          <a:p>
            <a:pPr marL="228600" indent="-228600" algn="l">
              <a:buFont typeface="Arial"/>
              <a:buChar char="•"/>
            </a:pPr>
            <a:r>
              <a:rPr lang="en-US" sz="800" b="1" dirty="0" smtClean="0">
                <a:solidFill>
                  <a:srgbClr val="535353"/>
                </a:solidFill>
                <a:latin typeface="Gotham-Book"/>
                <a:cs typeface="Gotham-Book"/>
              </a:rPr>
              <a:t>shave (women)</a:t>
            </a:r>
          </a:p>
          <a:p>
            <a:pPr marL="228600" indent="-228600" algn="l">
              <a:buFont typeface="Arial"/>
              <a:buChar char="•"/>
            </a:pPr>
            <a:r>
              <a:rPr lang="en-US" sz="800" b="1" dirty="0" smtClean="0">
                <a:solidFill>
                  <a:srgbClr val="535353"/>
                </a:solidFill>
                <a:latin typeface="Gotham-Book"/>
                <a:cs typeface="Gotham-Book"/>
              </a:rPr>
              <a:t>towel dry hair</a:t>
            </a:r>
          </a:p>
          <a:p>
            <a:pPr marL="228600" indent="-228600" algn="l"/>
            <a:endParaRPr lang="en-US" sz="800" b="1" dirty="0" smtClean="0">
              <a:solidFill>
                <a:srgbClr val="535353"/>
              </a:solidFill>
              <a:latin typeface="Gotham-Book"/>
              <a:cs typeface="Gotham-Book"/>
            </a:endParaRPr>
          </a:p>
          <a:p>
            <a:pPr algn="l"/>
            <a:endParaRPr lang="en-US" sz="800" dirty="0">
              <a:solidFill>
                <a:srgbClr val="535353"/>
              </a:solidFill>
              <a:latin typeface="Gotham-Book"/>
              <a:cs typeface="Gotham-Book"/>
            </a:endParaRPr>
          </a:p>
        </p:txBody>
      </p:sp>
      <p:sp>
        <p:nvSpPr>
          <p:cNvPr id="49" name="Content Placeholder 11"/>
          <p:cNvSpPr txBox="1">
            <a:spLocks/>
          </p:cNvSpPr>
          <p:nvPr/>
        </p:nvSpPr>
        <p:spPr>
          <a:xfrm>
            <a:off x="3154239" y="3808502"/>
            <a:ext cx="1379393" cy="2192304"/>
          </a:xfrm>
          <a:prstGeom prst="rect">
            <a:avLst/>
          </a:prstGeom>
        </p:spPr>
        <p:txBody>
          <a:bodyPr wrap="square" lIns="0" tIns="49231" rIns="0" bIns="49231" anchor="t" anchorCtr="0">
            <a:spAutoFit/>
          </a:bodyPr>
          <a:lstStyle/>
          <a:p>
            <a:pPr marL="228600" indent="-228600" algn="l"/>
            <a:r>
              <a:rPr lang="en-US" sz="800" b="1" dirty="0" smtClean="0">
                <a:solidFill>
                  <a:srgbClr val="535353"/>
                </a:solidFill>
                <a:latin typeface="Gotham-Book"/>
                <a:cs typeface="Gotham-Book"/>
              </a:rPr>
              <a:t>examples of products</a:t>
            </a:r>
          </a:p>
          <a:p>
            <a:pPr marL="228600" indent="-228600" algn="l">
              <a:buFont typeface="Arial"/>
              <a:buChar char="•"/>
            </a:pPr>
            <a:r>
              <a:rPr lang="en-US" sz="800" b="1" dirty="0" smtClean="0">
                <a:solidFill>
                  <a:srgbClr val="535353"/>
                </a:solidFill>
                <a:latin typeface="Gotham-Book"/>
                <a:cs typeface="Gotham-Book"/>
              </a:rPr>
              <a:t>CETAPHIL DAILY FACIAL CLEANSER</a:t>
            </a:r>
          </a:p>
          <a:p>
            <a:pPr marL="228600" indent="-228600" algn="l">
              <a:buFont typeface="Arial"/>
              <a:buChar char="•"/>
            </a:pPr>
            <a:r>
              <a:rPr lang="en-US" sz="800" b="1" dirty="0" smtClean="0">
                <a:solidFill>
                  <a:srgbClr val="535353"/>
                </a:solidFill>
                <a:latin typeface="Gotham-Book"/>
                <a:cs typeface="Gotham-Book"/>
              </a:rPr>
              <a:t>OXY MAXIMUM FACE WASH</a:t>
            </a:r>
          </a:p>
          <a:p>
            <a:pPr marL="228600" indent="-228600" algn="l">
              <a:buFont typeface="Arial"/>
              <a:buChar char="•"/>
            </a:pPr>
            <a:r>
              <a:rPr lang="en-US" sz="800" b="1" dirty="0" smtClean="0">
                <a:solidFill>
                  <a:srgbClr val="535353"/>
                </a:solidFill>
                <a:latin typeface="Gotham-Book"/>
                <a:cs typeface="Gotham-Book"/>
              </a:rPr>
              <a:t>NEUTROGENA DEEP CLEAN EXFOLIATING SCRUB</a:t>
            </a:r>
          </a:p>
          <a:p>
            <a:pPr marL="228600" indent="-228600" algn="l">
              <a:buFont typeface="Arial"/>
              <a:buChar char="•"/>
            </a:pPr>
            <a:endParaRPr lang="en-US" sz="800" b="1" dirty="0" smtClean="0">
              <a:solidFill>
                <a:srgbClr val="535353"/>
              </a:solidFill>
              <a:latin typeface="Gotham-Book"/>
              <a:cs typeface="Gotham-Book"/>
            </a:endParaRPr>
          </a:p>
          <a:p>
            <a:pPr marL="228600" indent="-228600" algn="l"/>
            <a:r>
              <a:rPr lang="en-US" sz="800" b="1" dirty="0" smtClean="0">
                <a:solidFill>
                  <a:srgbClr val="535353"/>
                </a:solidFill>
                <a:latin typeface="Gotham-Book"/>
                <a:cs typeface="Gotham-Book"/>
              </a:rPr>
              <a:t>VARIATIONS</a:t>
            </a:r>
          </a:p>
          <a:p>
            <a:pPr marL="228600" indent="-228600" algn="l">
              <a:buFont typeface="Arial"/>
              <a:buChar char="•"/>
            </a:pPr>
            <a:r>
              <a:rPr lang="en-US" sz="800" b="1" dirty="0" smtClean="0">
                <a:solidFill>
                  <a:srgbClr val="535353"/>
                </a:solidFill>
                <a:latin typeface="Gotham-Book"/>
                <a:cs typeface="Gotham-Book"/>
              </a:rPr>
              <a:t>Some wash face at the end of the day</a:t>
            </a:r>
          </a:p>
          <a:p>
            <a:pPr marL="228600" indent="-228600" algn="l">
              <a:buFont typeface="Arial"/>
              <a:buChar char="•"/>
            </a:pPr>
            <a:r>
              <a:rPr lang="en-US" sz="800" b="1" dirty="0" smtClean="0">
                <a:solidFill>
                  <a:srgbClr val="535353"/>
                </a:solidFill>
                <a:latin typeface="Gotham-Book"/>
                <a:cs typeface="Gotham-Book"/>
              </a:rPr>
              <a:t>Some moisturize after, some don’t</a:t>
            </a:r>
          </a:p>
          <a:p>
            <a:pPr marL="228600" indent="-228600" algn="l">
              <a:buFont typeface="Arial"/>
              <a:buChar char="•"/>
            </a:pPr>
            <a:endParaRPr lang="en-US" sz="800" b="1" dirty="0" smtClean="0">
              <a:solidFill>
                <a:srgbClr val="535353"/>
              </a:solidFill>
              <a:latin typeface="Gotham-Book"/>
              <a:cs typeface="Gotham-Book"/>
            </a:endParaRPr>
          </a:p>
          <a:p>
            <a:pPr marL="228600" indent="-228600" algn="l"/>
            <a:endParaRPr lang="en-US" sz="800" b="1" dirty="0" smtClean="0">
              <a:solidFill>
                <a:srgbClr val="535353"/>
              </a:solidFill>
              <a:latin typeface="Gotham-Book"/>
              <a:cs typeface="Gotham-Book"/>
            </a:endParaRPr>
          </a:p>
          <a:p>
            <a:pPr algn="l"/>
            <a:endParaRPr lang="en-US" sz="800" dirty="0">
              <a:solidFill>
                <a:srgbClr val="535353"/>
              </a:solidFill>
              <a:latin typeface="Gotham-Book"/>
              <a:cs typeface="Gotham-Book"/>
            </a:endParaRPr>
          </a:p>
        </p:txBody>
      </p:sp>
      <p:sp>
        <p:nvSpPr>
          <p:cNvPr id="50" name="Content Placeholder 11"/>
          <p:cNvSpPr txBox="1">
            <a:spLocks/>
          </p:cNvSpPr>
          <p:nvPr/>
        </p:nvSpPr>
        <p:spPr>
          <a:xfrm>
            <a:off x="5446589" y="3808502"/>
            <a:ext cx="1379393" cy="2807858"/>
          </a:xfrm>
          <a:prstGeom prst="rect">
            <a:avLst/>
          </a:prstGeom>
        </p:spPr>
        <p:txBody>
          <a:bodyPr wrap="square" lIns="0" tIns="49231" rIns="0" bIns="49231" anchor="t" anchorCtr="0">
            <a:spAutoFit/>
          </a:bodyPr>
          <a:lstStyle/>
          <a:p>
            <a:pPr marL="228600" indent="-228600" algn="l"/>
            <a:r>
              <a:rPr lang="en-US" sz="800" b="1" dirty="0" smtClean="0">
                <a:solidFill>
                  <a:srgbClr val="535353"/>
                </a:solidFill>
                <a:latin typeface="Gotham-Book"/>
                <a:cs typeface="Gotham-Book"/>
              </a:rPr>
              <a:t>examples of products</a:t>
            </a:r>
          </a:p>
          <a:p>
            <a:pPr marL="228600" indent="-228600" algn="l">
              <a:buFont typeface="Arial"/>
              <a:buChar char="•"/>
            </a:pPr>
            <a:r>
              <a:rPr lang="en-US" sz="800" b="1" dirty="0" smtClean="0">
                <a:solidFill>
                  <a:srgbClr val="535353"/>
                </a:solidFill>
                <a:latin typeface="Gotham-Book"/>
                <a:cs typeface="Gotham-Book"/>
              </a:rPr>
              <a:t>CREST PRO-HEALTH WHITENING TOOTHPASTE</a:t>
            </a:r>
          </a:p>
          <a:p>
            <a:pPr marL="228600" indent="-228600" algn="l">
              <a:buFont typeface="Arial"/>
              <a:buChar char="•"/>
            </a:pPr>
            <a:r>
              <a:rPr lang="en-US" sz="800" b="1" dirty="0" smtClean="0">
                <a:solidFill>
                  <a:srgbClr val="535353"/>
                </a:solidFill>
                <a:latin typeface="Gotham-Book"/>
                <a:cs typeface="Gotham-Book"/>
              </a:rPr>
              <a:t>ORAL-B PRO-HEALTH DENTAL FLOSS</a:t>
            </a:r>
          </a:p>
          <a:p>
            <a:pPr marL="228600" indent="-228600" algn="l">
              <a:buFont typeface="Arial"/>
              <a:buChar char="•"/>
            </a:pPr>
            <a:r>
              <a:rPr lang="en-US" sz="800" b="1" dirty="0" smtClean="0">
                <a:solidFill>
                  <a:srgbClr val="535353"/>
                </a:solidFill>
                <a:latin typeface="Gotham-Book"/>
                <a:cs typeface="Gotham-Book"/>
              </a:rPr>
              <a:t>LISTERINE ANTISEPTIC MOUTHWASH</a:t>
            </a:r>
          </a:p>
          <a:p>
            <a:pPr marL="228600" indent="-228600" algn="l">
              <a:buFont typeface="Arial"/>
              <a:buChar char="•"/>
            </a:pPr>
            <a:r>
              <a:rPr lang="en-US" sz="800" b="1" dirty="0" smtClean="0">
                <a:solidFill>
                  <a:srgbClr val="535353"/>
                </a:solidFill>
                <a:latin typeface="Gotham-Book"/>
                <a:cs typeface="Gotham-Book"/>
              </a:rPr>
              <a:t>PHILIPS SONICARE TOOTHBRUSH</a:t>
            </a:r>
          </a:p>
          <a:p>
            <a:pPr marL="228600" indent="-228600" algn="l"/>
            <a:endParaRPr lang="en-US" sz="800" b="1" dirty="0" smtClean="0">
              <a:solidFill>
                <a:srgbClr val="535353"/>
              </a:solidFill>
              <a:latin typeface="Gotham-Book"/>
              <a:cs typeface="Gotham-Book"/>
            </a:endParaRPr>
          </a:p>
          <a:p>
            <a:pPr marL="228600" indent="-228600" algn="l"/>
            <a:r>
              <a:rPr lang="en-US" sz="800" b="1" dirty="0" smtClean="0">
                <a:solidFill>
                  <a:srgbClr val="535353"/>
                </a:solidFill>
                <a:latin typeface="Gotham-Book"/>
                <a:cs typeface="Gotham-Book"/>
              </a:rPr>
              <a:t>VARIATIONS</a:t>
            </a:r>
          </a:p>
          <a:p>
            <a:pPr marL="228600" indent="-228600" algn="l">
              <a:buFont typeface="Arial"/>
              <a:buChar char="•"/>
            </a:pPr>
            <a:r>
              <a:rPr lang="en-US" sz="800" b="1" dirty="0" smtClean="0">
                <a:solidFill>
                  <a:srgbClr val="535353"/>
                </a:solidFill>
                <a:latin typeface="Gotham-Book"/>
                <a:cs typeface="Gotham-Book"/>
              </a:rPr>
              <a:t>Some brush before breakfast, some wait until after</a:t>
            </a:r>
          </a:p>
          <a:p>
            <a:pPr marL="228600" indent="-228600" algn="l">
              <a:buFont typeface="Arial"/>
              <a:buChar char="•"/>
            </a:pPr>
            <a:r>
              <a:rPr lang="en-US" sz="800" b="1" dirty="0" smtClean="0">
                <a:solidFill>
                  <a:srgbClr val="535353"/>
                </a:solidFill>
                <a:latin typeface="Gotham-Book"/>
                <a:cs typeface="Gotham-Book"/>
              </a:rPr>
              <a:t>Some use mouthwash in the mornings too</a:t>
            </a:r>
          </a:p>
          <a:p>
            <a:pPr marL="228600" indent="-228600" algn="l">
              <a:buFont typeface="Arial"/>
              <a:buChar char="•"/>
            </a:pPr>
            <a:r>
              <a:rPr lang="en-US" sz="800" b="1" dirty="0" smtClean="0">
                <a:solidFill>
                  <a:srgbClr val="535353"/>
                </a:solidFill>
                <a:latin typeface="Gotham-Book"/>
                <a:cs typeface="Gotham-Book"/>
              </a:rPr>
              <a:t>Most floss at night</a:t>
            </a:r>
          </a:p>
          <a:p>
            <a:pPr marL="228600" indent="-228600" algn="l">
              <a:buFont typeface="Arial"/>
              <a:buChar char="•"/>
            </a:pPr>
            <a:endParaRPr lang="en-US" sz="800" b="1" dirty="0" smtClean="0">
              <a:solidFill>
                <a:srgbClr val="535353"/>
              </a:solidFill>
              <a:latin typeface="Gotham-Book"/>
              <a:cs typeface="Gotham-Book"/>
            </a:endParaRPr>
          </a:p>
          <a:p>
            <a:pPr marL="228600" indent="-228600" algn="l"/>
            <a:endParaRPr lang="en-US" sz="800" b="1" dirty="0" smtClean="0">
              <a:solidFill>
                <a:srgbClr val="535353"/>
              </a:solidFill>
              <a:latin typeface="Gotham-Book"/>
              <a:cs typeface="Gotham-Book"/>
            </a:endParaRPr>
          </a:p>
          <a:p>
            <a:pPr algn="l"/>
            <a:endParaRPr lang="en-US" sz="800" dirty="0">
              <a:solidFill>
                <a:srgbClr val="535353"/>
              </a:solidFill>
              <a:latin typeface="Gotham-Book"/>
              <a:cs typeface="Gotham-Book"/>
            </a:endParaRPr>
          </a:p>
        </p:txBody>
      </p:sp>
    </p:spTree>
    <p:extLst>
      <p:ext uri="{BB962C8B-B14F-4D97-AF65-F5344CB8AC3E}">
        <p14:creationId xmlns:p14="http://schemas.microsoft.com/office/powerpoint/2010/main" val="3044814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6"/>
          <p:cNvSpPr>
            <a:spLocks noGrp="1"/>
          </p:cNvSpPr>
          <p:nvPr>
            <p:ph type="title"/>
          </p:nvPr>
        </p:nvSpPr>
        <p:spPr>
          <a:xfrm>
            <a:off x="457647" y="274588"/>
            <a:ext cx="8228707" cy="743396"/>
          </a:xfrm>
        </p:spPr>
        <p:txBody>
          <a:bodyPr/>
          <a:lstStyle/>
          <a:p>
            <a:r>
              <a:rPr lang="en-US" sz="2400" dirty="0" smtClean="0"/>
              <a:t>THE UNIVERSAL ROUTINE: </a:t>
            </a:r>
            <a:r>
              <a:rPr lang="en-US" sz="2400" dirty="0" smtClean="0">
                <a:solidFill>
                  <a:srgbClr val="D86454"/>
                </a:solidFill>
              </a:rPr>
              <a:t>“face” the day</a:t>
            </a:r>
            <a:endParaRPr lang="en-US" sz="2400" dirty="0">
              <a:solidFill>
                <a:srgbClr val="D86454"/>
              </a:solidFill>
            </a:endParaRPr>
          </a:p>
        </p:txBody>
      </p:sp>
      <p:sp>
        <p:nvSpPr>
          <p:cNvPr id="5" name="Content Placeholder 11"/>
          <p:cNvSpPr txBox="1">
            <a:spLocks/>
          </p:cNvSpPr>
          <p:nvPr/>
        </p:nvSpPr>
        <p:spPr>
          <a:xfrm>
            <a:off x="2509034" y="1150935"/>
            <a:ext cx="1787945" cy="1392085"/>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2. APPLY MAKEUP</a:t>
            </a:r>
          </a:p>
          <a:p>
            <a:pPr marL="228600" indent="-228600" algn="l">
              <a:buFont typeface="Arial"/>
              <a:buChar char="•"/>
            </a:pPr>
            <a:r>
              <a:rPr lang="en-US" sz="700" b="1" dirty="0" smtClean="0">
                <a:solidFill>
                  <a:srgbClr val="535353"/>
                </a:solidFill>
                <a:latin typeface="Gotham-Book"/>
                <a:cs typeface="Gotham-Book"/>
              </a:rPr>
              <a:t>apply cover up to dark spots and blemishes</a:t>
            </a:r>
          </a:p>
          <a:p>
            <a:pPr marL="228600" indent="-228600" algn="l">
              <a:buFont typeface="Arial"/>
              <a:buChar char="•"/>
            </a:pPr>
            <a:r>
              <a:rPr lang="en-US" sz="700" b="1" dirty="0" smtClean="0">
                <a:solidFill>
                  <a:srgbClr val="535353"/>
                </a:solidFill>
                <a:latin typeface="Gotham-Book"/>
                <a:cs typeface="Gotham-Book"/>
              </a:rPr>
              <a:t>apply foundation</a:t>
            </a:r>
          </a:p>
          <a:p>
            <a:pPr marL="228600" indent="-228600" algn="l">
              <a:buFont typeface="Arial"/>
              <a:buChar char="•"/>
            </a:pPr>
            <a:r>
              <a:rPr lang="en-US" sz="700" b="1" dirty="0" smtClean="0">
                <a:solidFill>
                  <a:srgbClr val="535353"/>
                </a:solidFill>
                <a:latin typeface="Gotham-Book"/>
                <a:cs typeface="Gotham-Book"/>
              </a:rPr>
              <a:t>apply powder</a:t>
            </a:r>
          </a:p>
          <a:p>
            <a:pPr marL="228600" indent="-228600" algn="l">
              <a:buFont typeface="Arial"/>
              <a:buChar char="•"/>
            </a:pPr>
            <a:r>
              <a:rPr lang="en-US" sz="700" b="1" dirty="0" smtClean="0">
                <a:solidFill>
                  <a:srgbClr val="535353"/>
                </a:solidFill>
                <a:latin typeface="Gotham-Book"/>
                <a:cs typeface="Gotham-Book"/>
              </a:rPr>
              <a:t>eyes (eye shadow, eyeliner, mascara, other eye treatments)</a:t>
            </a:r>
          </a:p>
          <a:p>
            <a:pPr marL="228600" indent="-228600" algn="l">
              <a:buFont typeface="Arial"/>
              <a:buChar char="•"/>
            </a:pPr>
            <a:r>
              <a:rPr lang="en-US" sz="700" b="1" dirty="0" smtClean="0">
                <a:solidFill>
                  <a:srgbClr val="535353"/>
                </a:solidFill>
                <a:latin typeface="Gotham-Book"/>
                <a:cs typeface="Gotham-Book"/>
              </a:rPr>
              <a:t>blush</a:t>
            </a:r>
          </a:p>
          <a:p>
            <a:pPr marL="228600" indent="-228600" algn="l">
              <a:buFont typeface="Arial"/>
              <a:buChar char="•"/>
            </a:pPr>
            <a:r>
              <a:rPr lang="en-US" sz="700" b="1" dirty="0" smtClean="0">
                <a:solidFill>
                  <a:srgbClr val="535353"/>
                </a:solidFill>
                <a:latin typeface="Gotham-Book"/>
                <a:cs typeface="Gotham-Book"/>
              </a:rPr>
              <a:t>lipstick or lip gloss and lip moisturizer</a:t>
            </a:r>
          </a:p>
          <a:p>
            <a:pPr marL="228600" indent="-228600" algn="l">
              <a:buFont typeface="Arial"/>
              <a:buChar char="•"/>
            </a:pPr>
            <a:endParaRPr lang="en-US" sz="700" b="1" dirty="0">
              <a:solidFill>
                <a:srgbClr val="535353"/>
              </a:solidFill>
              <a:latin typeface="Gotham-Book"/>
              <a:cs typeface="Gotham-Book"/>
            </a:endParaRPr>
          </a:p>
        </p:txBody>
      </p:sp>
      <p:sp>
        <p:nvSpPr>
          <p:cNvPr id="6" name="Content Placeholder 11"/>
          <p:cNvSpPr txBox="1">
            <a:spLocks/>
          </p:cNvSpPr>
          <p:nvPr/>
        </p:nvSpPr>
        <p:spPr>
          <a:xfrm>
            <a:off x="4592252" y="1150935"/>
            <a:ext cx="1359049" cy="961198"/>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3. STYLE HAIR</a:t>
            </a:r>
          </a:p>
          <a:p>
            <a:pPr marL="228600" indent="-228600" algn="l">
              <a:buFont typeface="Arial"/>
              <a:buChar char="•"/>
            </a:pPr>
            <a:r>
              <a:rPr lang="en-US" sz="700" b="1" dirty="0" smtClean="0">
                <a:solidFill>
                  <a:srgbClr val="535353"/>
                </a:solidFill>
                <a:latin typeface="Gotham-Book"/>
                <a:cs typeface="Gotham-Book"/>
              </a:rPr>
              <a:t>starts with drying hair</a:t>
            </a:r>
          </a:p>
          <a:p>
            <a:pPr marL="228600" indent="-228600" algn="l">
              <a:buFont typeface="Arial"/>
              <a:buChar char="•"/>
            </a:pPr>
            <a:r>
              <a:rPr lang="en-US" sz="700" b="1" dirty="0" smtClean="0">
                <a:solidFill>
                  <a:srgbClr val="535353"/>
                </a:solidFill>
                <a:latin typeface="Gotham-Book"/>
                <a:cs typeface="Gotham-Book"/>
              </a:rPr>
              <a:t>apply products (gels, sprays, leave-in conditioner)</a:t>
            </a:r>
          </a:p>
          <a:p>
            <a:pPr marL="228600" indent="-228600" algn="l">
              <a:buFont typeface="Arial"/>
              <a:buChar char="•"/>
            </a:pPr>
            <a:r>
              <a:rPr lang="en-US" sz="700" b="1" dirty="0" smtClean="0">
                <a:solidFill>
                  <a:srgbClr val="535353"/>
                </a:solidFill>
                <a:latin typeface="Gotham-Book"/>
                <a:cs typeface="Gotham-Book"/>
              </a:rPr>
              <a:t>straighten or curl</a:t>
            </a:r>
          </a:p>
          <a:p>
            <a:pPr marL="228600" indent="-228600" algn="l">
              <a:buFont typeface="Arial"/>
              <a:buChar char="•"/>
            </a:pPr>
            <a:r>
              <a:rPr lang="en-US" sz="700" b="1" dirty="0" smtClean="0">
                <a:solidFill>
                  <a:srgbClr val="535353"/>
                </a:solidFill>
                <a:latin typeface="Gotham-Book"/>
                <a:cs typeface="Gotham-Book"/>
              </a:rPr>
              <a:t>blow dry/brush/iron</a:t>
            </a:r>
            <a:endParaRPr lang="en-US" sz="700" b="1" dirty="0">
              <a:solidFill>
                <a:srgbClr val="535353"/>
              </a:solidFill>
              <a:latin typeface="Gotham-Book"/>
              <a:cs typeface="Gotham-Book"/>
            </a:endParaRPr>
          </a:p>
        </p:txBody>
      </p:sp>
      <p:cxnSp>
        <p:nvCxnSpPr>
          <p:cNvPr id="8" name="Straight Connector 7"/>
          <p:cNvCxnSpPr/>
          <p:nvPr/>
        </p:nvCxnSpPr>
        <p:spPr bwMode="auto">
          <a:xfrm>
            <a:off x="-1075167" y="3981197"/>
            <a:ext cx="10219167" cy="0"/>
          </a:xfrm>
          <a:prstGeom prst="line">
            <a:avLst/>
          </a:prstGeom>
          <a:blipFill dpi="0" rotWithShape="0">
            <a:blip r:embed="rId2"/>
            <a:srcRect/>
            <a:tile tx="0" ty="0" sx="100000" sy="100000" flip="none" algn="tl"/>
          </a:blipFill>
          <a:ln w="50800" cap="sq" cmpd="sng" algn="ctr">
            <a:solidFill>
              <a:srgbClr val="D86454"/>
            </a:solidFill>
            <a:prstDash val="solid"/>
            <a:miter lim="800000"/>
            <a:headEnd type="oval" w="med" len="med"/>
            <a:tailEnd type="triangle" w="lg" len="lg"/>
          </a:ln>
          <a:effectLst/>
        </p:spPr>
      </p:cxnSp>
      <p:sp>
        <p:nvSpPr>
          <p:cNvPr id="9" name="Content Placeholder 11"/>
          <p:cNvSpPr txBox="1">
            <a:spLocks/>
          </p:cNvSpPr>
          <p:nvPr/>
        </p:nvSpPr>
        <p:spPr>
          <a:xfrm>
            <a:off x="6194765"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0" name="Content Placeholder 11"/>
          <p:cNvSpPr txBox="1">
            <a:spLocks/>
          </p:cNvSpPr>
          <p:nvPr/>
        </p:nvSpPr>
        <p:spPr>
          <a:xfrm>
            <a:off x="2717312" y="3753906"/>
            <a:ext cx="6673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appearances</a:t>
            </a:r>
          </a:p>
        </p:txBody>
      </p:sp>
      <p:sp>
        <p:nvSpPr>
          <p:cNvPr id="11" name="Content Placeholder 11"/>
          <p:cNvSpPr txBox="1">
            <a:spLocks/>
          </p:cNvSpPr>
          <p:nvPr/>
        </p:nvSpPr>
        <p:spPr>
          <a:xfrm>
            <a:off x="7814008" y="3685072"/>
            <a:ext cx="4279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9:15 PM</a:t>
            </a:r>
          </a:p>
        </p:txBody>
      </p:sp>
      <p:sp>
        <p:nvSpPr>
          <p:cNvPr id="15" name="Content Placeholder 11"/>
          <p:cNvSpPr txBox="1">
            <a:spLocks/>
          </p:cNvSpPr>
          <p:nvPr/>
        </p:nvSpPr>
        <p:spPr>
          <a:xfrm>
            <a:off x="5382388" y="377278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sp>
        <p:nvSpPr>
          <p:cNvPr id="22" name="Content Placeholder 11"/>
          <p:cNvSpPr txBox="1">
            <a:spLocks/>
          </p:cNvSpPr>
          <p:nvPr/>
        </p:nvSpPr>
        <p:spPr>
          <a:xfrm>
            <a:off x="298816" y="4002554"/>
            <a:ext cx="1379393" cy="1930694"/>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examples of products</a:t>
            </a:r>
          </a:p>
          <a:p>
            <a:pPr marL="228600" indent="-228600" algn="l">
              <a:buFont typeface="Arial"/>
              <a:buChar char="•"/>
            </a:pPr>
            <a:r>
              <a:rPr lang="en-US" sz="700" b="1" dirty="0" smtClean="0">
                <a:solidFill>
                  <a:srgbClr val="535353"/>
                </a:solidFill>
                <a:latin typeface="Gotham-Book"/>
                <a:cs typeface="Gotham-Book"/>
              </a:rPr>
              <a:t>NIVEA FOR MEN AFTERSHAVE</a:t>
            </a:r>
          </a:p>
          <a:p>
            <a:pPr marL="228600" indent="-228600" algn="l">
              <a:buFont typeface="Arial"/>
              <a:buChar char="•"/>
            </a:pPr>
            <a:r>
              <a:rPr lang="en-US" sz="700" b="1" dirty="0" smtClean="0">
                <a:solidFill>
                  <a:srgbClr val="535353"/>
                </a:solidFill>
                <a:latin typeface="Gotham-Book"/>
                <a:cs typeface="Gotham-Book"/>
              </a:rPr>
              <a:t>OLAY DAILY FACIAL MOISTURIZER</a:t>
            </a:r>
          </a:p>
          <a:p>
            <a:pPr marL="228600" indent="-228600" algn="l">
              <a:buFont typeface="Arial"/>
              <a:buChar char="•"/>
            </a:pPr>
            <a:r>
              <a:rPr lang="en-US" sz="700" b="1" dirty="0" smtClean="0">
                <a:solidFill>
                  <a:srgbClr val="535353"/>
                </a:solidFill>
                <a:latin typeface="Gotham-Book"/>
                <a:cs typeface="Gotham-Book"/>
              </a:rPr>
              <a:t>AVEENO POSITIVELY RADIANT DAILY MOISTURIZER</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Some do not moisturize</a:t>
            </a:r>
          </a:p>
          <a:p>
            <a:pPr marL="228600" indent="-228600" algn="l">
              <a:buFont typeface="Arial"/>
              <a:buChar char="•"/>
            </a:pPr>
            <a:r>
              <a:rPr lang="en-US" sz="700" b="1" dirty="0" smtClean="0">
                <a:solidFill>
                  <a:srgbClr val="535353"/>
                </a:solidFill>
                <a:latin typeface="Gotham-Book"/>
                <a:cs typeface="Gotham-Book"/>
              </a:rPr>
              <a:t>More common in the winter</a:t>
            </a:r>
          </a:p>
          <a:p>
            <a:pPr marL="228600" indent="-228600" algn="l">
              <a:buFont typeface="Arial"/>
              <a:buChar char="•"/>
            </a:pPr>
            <a:r>
              <a:rPr lang="en-US" sz="700" b="1" dirty="0" smtClean="0">
                <a:solidFill>
                  <a:srgbClr val="535353"/>
                </a:solidFill>
                <a:latin typeface="Gotham-Book"/>
                <a:cs typeface="Gotham-Book"/>
              </a:rPr>
              <a:t>Some do not use facial moisturizer</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3" name="Content Placeholder 11"/>
          <p:cNvSpPr txBox="1">
            <a:spLocks/>
          </p:cNvSpPr>
          <p:nvPr/>
        </p:nvSpPr>
        <p:spPr>
          <a:xfrm>
            <a:off x="425816" y="1150935"/>
            <a:ext cx="1379393" cy="745754"/>
          </a:xfrm>
          <a:prstGeom prst="rect">
            <a:avLst/>
          </a:prstGeom>
        </p:spPr>
        <p:txBody>
          <a:bodyPr wrap="square" lIns="0" tIns="49231" rIns="0" bIns="49231" anchor="t" anchorCtr="0">
            <a:spAutoFit/>
          </a:bodyPr>
          <a:lstStyle/>
          <a:p>
            <a:pPr marL="228600" indent="-228600" algn="l">
              <a:buAutoNum type="arabicPeriod"/>
            </a:pPr>
            <a:r>
              <a:rPr lang="en-US" sz="1400" dirty="0" smtClean="0">
                <a:solidFill>
                  <a:srgbClr val="535353"/>
                </a:solidFill>
                <a:latin typeface="Gotham-Book"/>
                <a:cs typeface="Gotham-Book"/>
              </a:rPr>
              <a:t>MOISTURIZE</a:t>
            </a:r>
          </a:p>
          <a:p>
            <a:pPr marL="228600" indent="-228600" algn="l">
              <a:buFont typeface="Arial"/>
              <a:buChar char="•"/>
            </a:pPr>
            <a:r>
              <a:rPr lang="en-US" sz="700" b="1" dirty="0" smtClean="0">
                <a:solidFill>
                  <a:srgbClr val="535353"/>
                </a:solidFill>
                <a:latin typeface="Gotham-Book"/>
                <a:cs typeface="Gotham-Book"/>
              </a:rPr>
              <a:t>apply facial moisturizer</a:t>
            </a:r>
          </a:p>
          <a:p>
            <a:pPr marL="228600" indent="-228600" algn="l">
              <a:buFont typeface="Arial"/>
              <a:buChar char="•"/>
            </a:pPr>
            <a:r>
              <a:rPr lang="en-US" sz="700" b="1" dirty="0" smtClean="0">
                <a:solidFill>
                  <a:srgbClr val="535353"/>
                </a:solidFill>
                <a:latin typeface="Gotham-Book"/>
                <a:cs typeface="Gotham-Book"/>
              </a:rPr>
              <a:t>apply lotion to body</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4" name="Content Placeholder 11"/>
          <p:cNvSpPr txBox="1">
            <a:spLocks/>
          </p:cNvSpPr>
          <p:nvPr/>
        </p:nvSpPr>
        <p:spPr>
          <a:xfrm>
            <a:off x="2333732" y="4002554"/>
            <a:ext cx="1379393" cy="2361581"/>
          </a:xfrm>
          <a:prstGeom prst="rect">
            <a:avLst/>
          </a:prstGeom>
        </p:spPr>
        <p:txBody>
          <a:bodyPr wrap="square" lIns="0" tIns="49231" rIns="0" bIns="49231" anchor="t" anchorCtr="0">
            <a:spAutoFit/>
          </a:bodyPr>
          <a:lstStyle/>
          <a:p>
            <a:pPr marL="228600" indent="-228600" algn="l"/>
            <a:r>
              <a:rPr lang="en-US" sz="700" b="1" dirty="0" err="1" smtClean="0">
                <a:solidFill>
                  <a:srgbClr val="535353"/>
                </a:solidFill>
                <a:latin typeface="Gotham-Book"/>
                <a:cs typeface="Gotham-Book"/>
              </a:rPr>
              <a:t>xamples</a:t>
            </a:r>
            <a:r>
              <a:rPr lang="en-US" sz="700" b="1" dirty="0" smtClean="0">
                <a:solidFill>
                  <a:srgbClr val="535353"/>
                </a:solidFill>
                <a:latin typeface="Gotham-Book"/>
                <a:cs typeface="Gotham-Book"/>
              </a:rPr>
              <a:t> of products</a:t>
            </a:r>
          </a:p>
          <a:p>
            <a:pPr marL="228600" indent="-228600" algn="l"/>
            <a:r>
              <a:rPr lang="en-US" sz="700" b="1" dirty="0" smtClean="0">
                <a:solidFill>
                  <a:srgbClr val="535353"/>
                </a:solidFill>
                <a:latin typeface="Gotham-Book"/>
                <a:cs typeface="Gotham-Book"/>
              </a:rPr>
              <a:t>M.A.C. FOUNDATION</a:t>
            </a:r>
          </a:p>
          <a:p>
            <a:pPr marL="228600" indent="-228600" algn="l">
              <a:buFont typeface="Arial"/>
              <a:buChar char="•"/>
            </a:pPr>
            <a:r>
              <a:rPr lang="en-US" sz="700" b="1" dirty="0" smtClean="0">
                <a:solidFill>
                  <a:srgbClr val="535353"/>
                </a:solidFill>
                <a:latin typeface="Gotham-Book"/>
                <a:cs typeface="Gotham-Book"/>
              </a:rPr>
              <a:t>CLINIQUE 8-HOUR EYE COLOUR</a:t>
            </a:r>
          </a:p>
          <a:p>
            <a:pPr marL="228600" indent="-228600" algn="l">
              <a:buFont typeface="Arial"/>
              <a:buChar char="•"/>
            </a:pPr>
            <a:r>
              <a:rPr lang="en-US" sz="700" b="1" dirty="0" smtClean="0">
                <a:solidFill>
                  <a:srgbClr val="535353"/>
                </a:solidFill>
                <a:latin typeface="Gotham-Book"/>
                <a:cs typeface="Gotham-Book"/>
              </a:rPr>
              <a:t>MAYBELLINE COLOR WHISPER LIP COLOR</a:t>
            </a:r>
          </a:p>
          <a:p>
            <a:pPr marL="228600" indent="-228600" algn="l">
              <a:buFont typeface="Arial"/>
              <a:buChar char="•"/>
            </a:pPr>
            <a:r>
              <a:rPr lang="en-US" sz="700" b="1" dirty="0" smtClean="0">
                <a:solidFill>
                  <a:srgbClr val="535353"/>
                </a:solidFill>
                <a:latin typeface="Gotham-Book"/>
                <a:cs typeface="Gotham-Book"/>
              </a:rPr>
              <a:t>NARS SOFT TOUCH SHADDOW PENCIL</a:t>
            </a:r>
          </a:p>
          <a:p>
            <a:pPr marL="228600" indent="-228600" algn="l">
              <a:buFont typeface="Arial"/>
              <a:buChar char="•"/>
            </a:pPr>
            <a:r>
              <a:rPr lang="en-US" sz="700" b="1" dirty="0" smtClean="0">
                <a:solidFill>
                  <a:srgbClr val="535353"/>
                </a:solidFill>
                <a:latin typeface="Gotham-Book"/>
                <a:cs typeface="Gotham-Book"/>
              </a:rPr>
              <a:t>COVER GIRL LASH BLAST</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Some wear more than others</a:t>
            </a:r>
          </a:p>
          <a:p>
            <a:pPr marL="228600" indent="-228600" algn="l">
              <a:buFont typeface="Arial"/>
              <a:buChar char="•"/>
            </a:pPr>
            <a:r>
              <a:rPr lang="en-US" sz="700" b="1" dirty="0" smtClean="0">
                <a:solidFill>
                  <a:srgbClr val="535353"/>
                </a:solidFill>
                <a:latin typeface="Gotham-Book"/>
                <a:cs typeface="Gotham-Book"/>
              </a:rPr>
              <a:t>Some do more steps than others</a:t>
            </a:r>
          </a:p>
          <a:p>
            <a:pPr marL="228600" indent="-228600" algn="l">
              <a:buFont typeface="Arial"/>
              <a:buChar char="•"/>
            </a:pPr>
            <a:r>
              <a:rPr lang="en-US" sz="700" b="1" dirty="0" smtClean="0">
                <a:solidFill>
                  <a:srgbClr val="535353"/>
                </a:solidFill>
                <a:latin typeface="Gotham-Book"/>
                <a:cs typeface="Gotham-Book"/>
              </a:rPr>
              <a:t>Most men do not wear makeup</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5" name="Content Placeholder 11"/>
          <p:cNvSpPr txBox="1">
            <a:spLocks/>
          </p:cNvSpPr>
          <p:nvPr/>
        </p:nvSpPr>
        <p:spPr>
          <a:xfrm>
            <a:off x="4541162" y="4002554"/>
            <a:ext cx="1379393" cy="2253859"/>
          </a:xfrm>
          <a:prstGeom prst="rect">
            <a:avLst/>
          </a:prstGeom>
        </p:spPr>
        <p:txBody>
          <a:bodyPr wrap="square" lIns="0" tIns="49231" rIns="0" bIns="49231" anchor="t" anchorCtr="0">
            <a:spAutoFit/>
          </a:bodyPr>
          <a:lstStyle/>
          <a:p>
            <a:pPr marL="228600" indent="-228600" algn="l"/>
            <a:r>
              <a:rPr lang="en-US" sz="700" b="1" dirty="0" err="1" smtClean="0">
                <a:solidFill>
                  <a:srgbClr val="535353"/>
                </a:solidFill>
                <a:latin typeface="Gotham-Book"/>
                <a:cs typeface="Gotham-Book"/>
              </a:rPr>
              <a:t>xamples</a:t>
            </a:r>
            <a:r>
              <a:rPr lang="en-US" sz="700" b="1" dirty="0" smtClean="0">
                <a:solidFill>
                  <a:srgbClr val="535353"/>
                </a:solidFill>
                <a:latin typeface="Gotham-Book"/>
                <a:cs typeface="Gotham-Book"/>
              </a:rPr>
              <a:t> of products</a:t>
            </a:r>
          </a:p>
          <a:p>
            <a:pPr marL="228600" indent="-228600" algn="l"/>
            <a:r>
              <a:rPr lang="en-US" sz="700" b="1" dirty="0" smtClean="0">
                <a:solidFill>
                  <a:srgbClr val="535353"/>
                </a:solidFill>
                <a:latin typeface="Gotham-Book"/>
                <a:cs typeface="Gotham-Book"/>
              </a:rPr>
              <a:t>REDKIN SHEER STRAIGHT</a:t>
            </a:r>
          </a:p>
          <a:p>
            <a:pPr marL="228600" indent="-228600" algn="l">
              <a:buFont typeface="Arial"/>
              <a:buChar char="•"/>
            </a:pPr>
            <a:r>
              <a:rPr lang="en-US" sz="700" b="1" dirty="0" smtClean="0">
                <a:solidFill>
                  <a:srgbClr val="535353"/>
                </a:solidFill>
                <a:latin typeface="Gotham-Book"/>
                <a:cs typeface="Gotham-Book"/>
              </a:rPr>
              <a:t>TIGI BED HEAD</a:t>
            </a:r>
          </a:p>
          <a:p>
            <a:pPr marL="228600" indent="-228600" algn="l">
              <a:buFont typeface="Arial"/>
              <a:buChar char="•"/>
            </a:pPr>
            <a:r>
              <a:rPr lang="en-US" sz="700" b="1" dirty="0" smtClean="0">
                <a:solidFill>
                  <a:srgbClr val="535353"/>
                </a:solidFill>
                <a:latin typeface="Gotham-Book"/>
                <a:cs typeface="Gotham-Book"/>
              </a:rPr>
              <a:t>AMERICAN CREW POMADE</a:t>
            </a:r>
          </a:p>
          <a:p>
            <a:pPr marL="228600" indent="-228600" algn="l">
              <a:buFont typeface="Arial"/>
              <a:buChar char="•"/>
            </a:pPr>
            <a:r>
              <a:rPr lang="en-US" sz="700" b="1" dirty="0" smtClean="0">
                <a:solidFill>
                  <a:srgbClr val="535353"/>
                </a:solidFill>
                <a:latin typeface="Gotham-Book"/>
                <a:cs typeface="Gotham-Book"/>
              </a:rPr>
              <a:t>CONAIR CURLING WAND</a:t>
            </a:r>
          </a:p>
          <a:p>
            <a:pPr marL="228600" indent="-228600" algn="l">
              <a:buFont typeface="Arial"/>
              <a:buChar char="•"/>
            </a:pPr>
            <a:r>
              <a:rPr lang="en-US" sz="700" b="1" dirty="0" smtClean="0">
                <a:solidFill>
                  <a:srgbClr val="535353"/>
                </a:solidFill>
                <a:latin typeface="Gotham-Book"/>
                <a:cs typeface="Gotham-Book"/>
              </a:rPr>
              <a:t>CHI FLAT IRON</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Most men don</a:t>
            </a:r>
            <a:r>
              <a:rPr lang="fr-FR" sz="700" b="1" dirty="0" smtClean="0">
                <a:solidFill>
                  <a:srgbClr val="535353"/>
                </a:solidFill>
                <a:latin typeface="Gotham-Book"/>
                <a:cs typeface="Gotham-Book"/>
              </a:rPr>
              <a:t>’</a:t>
            </a:r>
            <a:r>
              <a:rPr lang="en-US" sz="700" b="1" dirty="0" smtClean="0">
                <a:solidFill>
                  <a:srgbClr val="535353"/>
                </a:solidFill>
                <a:latin typeface="Gotham-Book"/>
                <a:cs typeface="Gotham-Book"/>
              </a:rPr>
              <a:t>t straighten or curl it</a:t>
            </a:r>
          </a:p>
          <a:p>
            <a:pPr marL="228600" indent="-228600" algn="l">
              <a:buFont typeface="Arial"/>
              <a:buChar char="•"/>
            </a:pPr>
            <a:r>
              <a:rPr lang="en-US" sz="700" b="1" dirty="0" smtClean="0">
                <a:solidFill>
                  <a:srgbClr val="535353"/>
                </a:solidFill>
                <a:latin typeface="Gotham-Book"/>
                <a:cs typeface="Gotham-Book"/>
              </a:rPr>
              <a:t>Some people don</a:t>
            </a:r>
            <a:r>
              <a:rPr lang="fr-FR" sz="700" b="1" dirty="0" smtClean="0">
                <a:solidFill>
                  <a:srgbClr val="535353"/>
                </a:solidFill>
                <a:latin typeface="Gotham-Book"/>
                <a:cs typeface="Gotham-Book"/>
              </a:rPr>
              <a:t>’</a:t>
            </a:r>
            <a:r>
              <a:rPr lang="en-US" sz="700" b="1" dirty="0" smtClean="0">
                <a:solidFill>
                  <a:srgbClr val="535353"/>
                </a:solidFill>
                <a:latin typeface="Gotham-Book"/>
                <a:cs typeface="Gotham-Book"/>
              </a:rPr>
              <a:t>t put gel or product in their hair</a:t>
            </a:r>
          </a:p>
          <a:p>
            <a:pPr marL="228600" indent="-228600" algn="l">
              <a:buFont typeface="Arial"/>
              <a:buChar char="•"/>
            </a:pPr>
            <a:r>
              <a:rPr lang="en-US" sz="700" b="1" dirty="0" smtClean="0">
                <a:solidFill>
                  <a:srgbClr val="535353"/>
                </a:solidFill>
                <a:latin typeface="Gotham-Book"/>
                <a:cs typeface="Gotham-Book"/>
              </a:rPr>
              <a:t>Some days people style their hair, on others they don</a:t>
            </a:r>
            <a:r>
              <a:rPr lang="fr-FR" sz="700" b="1" dirty="0" smtClean="0">
                <a:solidFill>
                  <a:srgbClr val="535353"/>
                </a:solidFill>
                <a:latin typeface="Gotham-Book"/>
                <a:cs typeface="Gotham-Book"/>
              </a:rPr>
              <a:t>’</a:t>
            </a:r>
            <a:r>
              <a:rPr lang="en-US" sz="700" b="1" dirty="0" smtClean="0">
                <a:solidFill>
                  <a:srgbClr val="535353"/>
                </a:solidFill>
                <a:latin typeface="Gotham-Book"/>
                <a:cs typeface="Gotham-Book"/>
              </a:rPr>
              <a:t>t </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7" name="Content Placeholder 11"/>
          <p:cNvSpPr txBox="1">
            <a:spLocks/>
          </p:cNvSpPr>
          <p:nvPr/>
        </p:nvSpPr>
        <p:spPr>
          <a:xfrm>
            <a:off x="6655127" y="1150935"/>
            <a:ext cx="2116025" cy="530311"/>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4. ODOR CONTROL</a:t>
            </a:r>
          </a:p>
          <a:p>
            <a:pPr marL="228600" indent="-228600" algn="l">
              <a:buFont typeface="Arial"/>
              <a:buChar char="•"/>
            </a:pPr>
            <a:r>
              <a:rPr lang="en-US" sz="700" b="1" dirty="0" smtClean="0">
                <a:solidFill>
                  <a:srgbClr val="535353"/>
                </a:solidFill>
                <a:latin typeface="Gotham-Book"/>
                <a:cs typeface="Gotham-Book"/>
              </a:rPr>
              <a:t>start with deodorant</a:t>
            </a:r>
          </a:p>
          <a:p>
            <a:pPr marL="228600" indent="-228600" algn="l">
              <a:buFont typeface="Arial"/>
              <a:buChar char="•"/>
            </a:pPr>
            <a:r>
              <a:rPr lang="en-US" sz="700" b="1" dirty="0" smtClean="0">
                <a:solidFill>
                  <a:srgbClr val="535353"/>
                </a:solidFill>
                <a:latin typeface="Gotham-Book"/>
                <a:cs typeface="Gotham-Book"/>
              </a:rPr>
              <a:t>cologne/perfume</a:t>
            </a:r>
            <a:endParaRPr lang="en-US" sz="700" b="1" dirty="0">
              <a:solidFill>
                <a:srgbClr val="535353"/>
              </a:solidFill>
              <a:latin typeface="Gotham-Book"/>
              <a:cs typeface="Gotham-Book"/>
            </a:endParaRPr>
          </a:p>
        </p:txBody>
      </p:sp>
      <p:sp>
        <p:nvSpPr>
          <p:cNvPr id="32" name="Content Placeholder 11"/>
          <p:cNvSpPr txBox="1">
            <a:spLocks/>
          </p:cNvSpPr>
          <p:nvPr/>
        </p:nvSpPr>
        <p:spPr>
          <a:xfrm>
            <a:off x="6856998" y="4002554"/>
            <a:ext cx="1379393" cy="1930694"/>
          </a:xfrm>
          <a:prstGeom prst="rect">
            <a:avLst/>
          </a:prstGeom>
        </p:spPr>
        <p:txBody>
          <a:bodyPr wrap="square" lIns="0" tIns="49231" rIns="0" bIns="49231" anchor="t" anchorCtr="0">
            <a:spAutoFit/>
          </a:bodyPr>
          <a:lstStyle/>
          <a:p>
            <a:pPr marL="228600" indent="-228600" algn="l"/>
            <a:r>
              <a:rPr lang="en-US" sz="700" b="1" dirty="0" err="1" smtClean="0">
                <a:solidFill>
                  <a:srgbClr val="535353"/>
                </a:solidFill>
                <a:latin typeface="Gotham-Book"/>
                <a:cs typeface="Gotham-Book"/>
              </a:rPr>
              <a:t>xamples</a:t>
            </a:r>
            <a:r>
              <a:rPr lang="en-US" sz="700" b="1" dirty="0" smtClean="0">
                <a:solidFill>
                  <a:srgbClr val="535353"/>
                </a:solidFill>
                <a:latin typeface="Gotham-Book"/>
                <a:cs typeface="Gotham-Book"/>
              </a:rPr>
              <a:t> of products</a:t>
            </a:r>
          </a:p>
          <a:p>
            <a:pPr marL="228600" indent="-228600" algn="l">
              <a:buFont typeface="Arial"/>
              <a:buChar char="•"/>
            </a:pPr>
            <a:r>
              <a:rPr lang="en-US" sz="700" b="1" dirty="0" smtClean="0">
                <a:solidFill>
                  <a:srgbClr val="535353"/>
                </a:solidFill>
                <a:latin typeface="Gotham-Book"/>
                <a:cs typeface="Gotham-Book"/>
              </a:rPr>
              <a:t>OLD SPICE PURE SPORT DEODORANT</a:t>
            </a:r>
          </a:p>
          <a:p>
            <a:pPr marL="228600" indent="-228600" algn="l">
              <a:buFont typeface="Arial"/>
              <a:buChar char="•"/>
            </a:pPr>
            <a:r>
              <a:rPr lang="en-US" sz="700" b="1" dirty="0" smtClean="0">
                <a:solidFill>
                  <a:srgbClr val="535353"/>
                </a:solidFill>
                <a:latin typeface="Gotham-Book"/>
                <a:cs typeface="Gotham-Book"/>
              </a:rPr>
              <a:t>SECRET OUTLAST DEODORANT</a:t>
            </a:r>
          </a:p>
          <a:p>
            <a:pPr marL="228600" indent="-228600" algn="l">
              <a:buFont typeface="Arial"/>
              <a:buChar char="•"/>
            </a:pPr>
            <a:r>
              <a:rPr lang="en-US" sz="700" b="1" dirty="0" smtClean="0">
                <a:solidFill>
                  <a:srgbClr val="535353"/>
                </a:solidFill>
                <a:latin typeface="Gotham-Book"/>
                <a:cs typeface="Gotham-Book"/>
              </a:rPr>
              <a:t>DEGREE ULTRA DRY</a:t>
            </a:r>
          </a:p>
          <a:p>
            <a:pPr marL="228600" indent="-228600" algn="l">
              <a:buFont typeface="Arial"/>
              <a:buChar char="•"/>
            </a:pPr>
            <a:r>
              <a:rPr lang="en-US" sz="700" b="1" dirty="0" smtClean="0">
                <a:solidFill>
                  <a:srgbClr val="535353"/>
                </a:solidFill>
                <a:latin typeface="Gotham-Book"/>
                <a:cs typeface="Gotham-Book"/>
              </a:rPr>
              <a:t>L’HOMME YVES ST. LAURENT COLOGNE</a:t>
            </a:r>
          </a:p>
          <a:p>
            <a:pPr marL="228600" indent="-228600" algn="l">
              <a:buFont typeface="Arial"/>
              <a:buChar char="•"/>
            </a:pPr>
            <a:r>
              <a:rPr lang="en-US" sz="700" b="1" dirty="0" smtClean="0">
                <a:solidFill>
                  <a:srgbClr val="535353"/>
                </a:solidFill>
                <a:latin typeface="Gotham-Book"/>
                <a:cs typeface="Gotham-Book"/>
              </a:rPr>
              <a:t>CURIOUS BY BRITNEY SPEARS</a:t>
            </a:r>
          </a:p>
          <a:p>
            <a:pPr marL="228600" indent="-228600" algn="l"/>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Some people don</a:t>
            </a:r>
            <a:r>
              <a:rPr lang="fr-FR" sz="700" b="1" dirty="0" smtClean="0">
                <a:solidFill>
                  <a:srgbClr val="535353"/>
                </a:solidFill>
                <a:latin typeface="Gotham-Book"/>
                <a:cs typeface="Gotham-Book"/>
              </a:rPr>
              <a:t>’</a:t>
            </a:r>
            <a:r>
              <a:rPr lang="en-US" sz="700" b="1" dirty="0" smtClean="0">
                <a:solidFill>
                  <a:srgbClr val="535353"/>
                </a:solidFill>
                <a:latin typeface="Gotham-Book"/>
                <a:cs typeface="Gotham-Book"/>
              </a:rPr>
              <a:t>t wear cologne or perfume</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pic>
        <p:nvPicPr>
          <p:cNvPr id="37" name="Picture 36" descr="2013-06-04 00.47.21.jpg"/>
          <p:cNvPicPr>
            <a:picLocks noChangeAspect="1"/>
          </p:cNvPicPr>
          <p:nvPr/>
        </p:nvPicPr>
        <p:blipFill>
          <a:blip r:embed="rId3"/>
          <a:srcRect t="15750" r="20317" b="3569"/>
          <a:stretch>
            <a:fillRect/>
          </a:stretch>
        </p:blipFill>
        <p:spPr>
          <a:xfrm>
            <a:off x="4415620" y="2551549"/>
            <a:ext cx="1853897" cy="1407356"/>
          </a:xfrm>
          <a:prstGeom prst="rect">
            <a:avLst/>
          </a:prstGeom>
        </p:spPr>
      </p:pic>
      <p:pic>
        <p:nvPicPr>
          <p:cNvPr id="38" name="Picture 37" descr="PartD_BedroomFragrances.JPG"/>
          <p:cNvPicPr>
            <a:picLocks noChangeAspect="1"/>
          </p:cNvPicPr>
          <p:nvPr/>
        </p:nvPicPr>
        <p:blipFill>
          <a:blip r:embed="rId4"/>
          <a:srcRect l="10290" t="11512" r="22314" b="24755"/>
          <a:stretch>
            <a:fillRect/>
          </a:stretch>
        </p:blipFill>
        <p:spPr>
          <a:xfrm>
            <a:off x="6795794" y="2552453"/>
            <a:ext cx="1487294" cy="1406450"/>
          </a:xfrm>
          <a:prstGeom prst="rect">
            <a:avLst/>
          </a:prstGeom>
        </p:spPr>
      </p:pic>
      <p:pic>
        <p:nvPicPr>
          <p:cNvPr id="40" name="Picture 39" descr="Part E-Applying replenishing cream.jpg"/>
          <p:cNvPicPr>
            <a:picLocks noChangeAspect="1"/>
          </p:cNvPicPr>
          <p:nvPr/>
        </p:nvPicPr>
        <p:blipFill>
          <a:blip r:embed="rId5"/>
          <a:srcRect r="30031" b="2800"/>
          <a:stretch>
            <a:fillRect/>
          </a:stretch>
        </p:blipFill>
        <p:spPr>
          <a:xfrm rot="16200000">
            <a:off x="224045" y="2707095"/>
            <a:ext cx="1405404" cy="1098216"/>
          </a:xfrm>
          <a:prstGeom prst="rect">
            <a:avLst/>
          </a:prstGeom>
        </p:spPr>
      </p:pic>
      <p:pic>
        <p:nvPicPr>
          <p:cNvPr id="41" name="Picture 40" descr="AnnaYu_Step4.JPG"/>
          <p:cNvPicPr>
            <a:picLocks noChangeAspect="1"/>
          </p:cNvPicPr>
          <p:nvPr/>
        </p:nvPicPr>
        <p:blipFill>
          <a:blip r:embed="rId6"/>
          <a:stretch>
            <a:fillRect/>
          </a:stretch>
        </p:blipFill>
        <p:spPr>
          <a:xfrm rot="5400000">
            <a:off x="2381578" y="2702336"/>
            <a:ext cx="1449158" cy="1086868"/>
          </a:xfrm>
          <a:prstGeom prst="rect">
            <a:avLst/>
          </a:prstGeom>
        </p:spPr>
      </p:pic>
    </p:spTree>
    <p:extLst>
      <p:ext uri="{BB962C8B-B14F-4D97-AF65-F5344CB8AC3E}">
        <p14:creationId xmlns:p14="http://schemas.microsoft.com/office/powerpoint/2010/main" val="3058686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6"/>
          <p:cNvSpPr>
            <a:spLocks noGrp="1"/>
          </p:cNvSpPr>
          <p:nvPr>
            <p:ph type="title"/>
          </p:nvPr>
        </p:nvSpPr>
        <p:spPr>
          <a:xfrm>
            <a:off x="457647" y="274588"/>
            <a:ext cx="8228707" cy="743396"/>
          </a:xfrm>
        </p:spPr>
        <p:txBody>
          <a:bodyPr/>
          <a:lstStyle/>
          <a:p>
            <a:r>
              <a:rPr lang="en-US" sz="2400" dirty="0" smtClean="0"/>
              <a:t>THE UNIVERSAL ROUTINE: </a:t>
            </a:r>
            <a:r>
              <a:rPr lang="en-US" sz="2400" dirty="0" smtClean="0">
                <a:solidFill>
                  <a:srgbClr val="9173CE"/>
                </a:solidFill>
              </a:rPr>
              <a:t>REMOVE &amp; RELAX</a:t>
            </a:r>
            <a:endParaRPr lang="en-US" sz="2400" dirty="0">
              <a:solidFill>
                <a:srgbClr val="9173CE"/>
              </a:solidFill>
            </a:endParaRPr>
          </a:p>
        </p:txBody>
      </p:sp>
      <p:sp>
        <p:nvSpPr>
          <p:cNvPr id="5" name="Content Placeholder 11"/>
          <p:cNvSpPr txBox="1">
            <a:spLocks/>
          </p:cNvSpPr>
          <p:nvPr/>
        </p:nvSpPr>
        <p:spPr>
          <a:xfrm>
            <a:off x="2851818" y="1005323"/>
            <a:ext cx="1379393" cy="1176642"/>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2. WASH FACE</a:t>
            </a:r>
          </a:p>
          <a:p>
            <a:pPr algn="l">
              <a:buFont typeface="Arial"/>
              <a:buChar char="•"/>
            </a:pPr>
            <a:r>
              <a:rPr lang="en-US" sz="700" dirty="0" smtClean="0">
                <a:solidFill>
                  <a:srgbClr val="535353"/>
                </a:solidFill>
                <a:latin typeface="Gotham-Book"/>
                <a:cs typeface="Gotham-Book"/>
              </a:rPr>
              <a:t>rinse with warm water</a:t>
            </a:r>
          </a:p>
          <a:p>
            <a:pPr algn="l">
              <a:buFont typeface="Arial"/>
              <a:buChar char="•"/>
            </a:pPr>
            <a:r>
              <a:rPr lang="en-US" sz="700" dirty="0" smtClean="0">
                <a:solidFill>
                  <a:srgbClr val="535353"/>
                </a:solidFill>
                <a:latin typeface="Gotham-Book"/>
                <a:cs typeface="Gotham-Book"/>
              </a:rPr>
              <a:t>scrub or exfoliate</a:t>
            </a:r>
          </a:p>
          <a:p>
            <a:pPr algn="l">
              <a:buFont typeface="Arial"/>
              <a:buChar char="•"/>
            </a:pPr>
            <a:r>
              <a:rPr lang="en-US" sz="700" dirty="0" smtClean="0">
                <a:solidFill>
                  <a:srgbClr val="535353"/>
                </a:solidFill>
                <a:latin typeface="Gotham-Book"/>
                <a:cs typeface="Gotham-Book"/>
              </a:rPr>
              <a:t>apply cleanser</a:t>
            </a:r>
          </a:p>
          <a:p>
            <a:pPr algn="l">
              <a:buFont typeface="Arial"/>
              <a:buChar char="•"/>
            </a:pPr>
            <a:r>
              <a:rPr lang="en-US" sz="700" dirty="0" smtClean="0">
                <a:solidFill>
                  <a:srgbClr val="535353"/>
                </a:solidFill>
                <a:latin typeface="Gotham-Book"/>
                <a:cs typeface="Gotham-Book"/>
              </a:rPr>
              <a:t>rinse with water</a:t>
            </a:r>
          </a:p>
          <a:p>
            <a:pPr algn="l">
              <a:buFont typeface="Arial"/>
              <a:buChar char="•"/>
            </a:pPr>
            <a:r>
              <a:rPr lang="en-US" sz="700" dirty="0" smtClean="0">
                <a:solidFill>
                  <a:srgbClr val="535353"/>
                </a:solidFill>
                <a:latin typeface="Gotham-Book"/>
                <a:cs typeface="Gotham-Book"/>
              </a:rPr>
              <a:t>moisturize</a:t>
            </a:r>
          </a:p>
          <a:p>
            <a:pPr algn="l">
              <a:buFont typeface="Arial"/>
              <a:buChar char="•"/>
            </a:pPr>
            <a:r>
              <a:rPr lang="en-US" sz="700" dirty="0" err="1" smtClean="0">
                <a:solidFill>
                  <a:srgbClr val="535353"/>
                </a:solidFill>
                <a:latin typeface="Gotham-Book"/>
                <a:cs typeface="Gotham-Book"/>
              </a:rPr>
              <a:t>nightime</a:t>
            </a:r>
            <a:r>
              <a:rPr lang="en-US" sz="700" dirty="0" smtClean="0">
                <a:solidFill>
                  <a:srgbClr val="535353"/>
                </a:solidFill>
                <a:latin typeface="Gotham-Book"/>
                <a:cs typeface="Gotham-Book"/>
              </a:rPr>
              <a:t> serums/anti-aging creams</a:t>
            </a:r>
          </a:p>
          <a:p>
            <a:pPr algn="l">
              <a:buFont typeface="Arial"/>
              <a:buChar char="•"/>
            </a:pPr>
            <a:endParaRPr lang="en-US" sz="700" dirty="0">
              <a:solidFill>
                <a:srgbClr val="535353"/>
              </a:solidFill>
              <a:latin typeface="Gotham-Book"/>
              <a:cs typeface="Gotham-Book"/>
            </a:endParaRPr>
          </a:p>
        </p:txBody>
      </p:sp>
      <p:sp>
        <p:nvSpPr>
          <p:cNvPr id="6" name="Content Placeholder 11"/>
          <p:cNvSpPr txBox="1">
            <a:spLocks/>
          </p:cNvSpPr>
          <p:nvPr/>
        </p:nvSpPr>
        <p:spPr>
          <a:xfrm>
            <a:off x="5880730" y="1106633"/>
            <a:ext cx="1359049" cy="745754"/>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3. SHOWER</a:t>
            </a:r>
          </a:p>
          <a:p>
            <a:pPr algn="l">
              <a:buFont typeface="Arial"/>
              <a:buChar char="•"/>
            </a:pPr>
            <a:r>
              <a:rPr lang="en-US" sz="700" dirty="0" smtClean="0">
                <a:solidFill>
                  <a:srgbClr val="535353"/>
                </a:solidFill>
                <a:latin typeface="Gotham-Book"/>
                <a:cs typeface="Gotham-Book"/>
              </a:rPr>
              <a:t>cleanse body with soap or body wash</a:t>
            </a:r>
          </a:p>
          <a:p>
            <a:pPr algn="l">
              <a:buFont typeface="Arial"/>
              <a:buChar char="•"/>
            </a:pPr>
            <a:r>
              <a:rPr lang="en-US" sz="700" dirty="0" smtClean="0">
                <a:solidFill>
                  <a:srgbClr val="535353"/>
                </a:solidFill>
                <a:latin typeface="Gotham-Book"/>
                <a:cs typeface="Gotham-Book"/>
              </a:rPr>
              <a:t>shampoo</a:t>
            </a:r>
          </a:p>
          <a:p>
            <a:pPr algn="l">
              <a:buFont typeface="Arial"/>
              <a:buChar char="•"/>
            </a:pPr>
            <a:r>
              <a:rPr lang="en-US" sz="700" dirty="0" smtClean="0">
                <a:solidFill>
                  <a:srgbClr val="535353"/>
                </a:solidFill>
                <a:latin typeface="Gotham-Book"/>
                <a:cs typeface="Gotham-Book"/>
              </a:rPr>
              <a:t>conditioner</a:t>
            </a:r>
          </a:p>
        </p:txBody>
      </p:sp>
      <p:sp>
        <p:nvSpPr>
          <p:cNvPr id="9" name="Content Placeholder 11"/>
          <p:cNvSpPr txBox="1">
            <a:spLocks/>
          </p:cNvSpPr>
          <p:nvPr/>
        </p:nvSpPr>
        <p:spPr>
          <a:xfrm>
            <a:off x="6194765"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0" name="Content Placeholder 11"/>
          <p:cNvSpPr txBox="1">
            <a:spLocks/>
          </p:cNvSpPr>
          <p:nvPr/>
        </p:nvSpPr>
        <p:spPr>
          <a:xfrm>
            <a:off x="3339412" y="3663230"/>
            <a:ext cx="865960"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Remove &amp; Relax</a:t>
            </a:r>
          </a:p>
        </p:txBody>
      </p:sp>
      <p:sp>
        <p:nvSpPr>
          <p:cNvPr id="11" name="Content Placeholder 11"/>
          <p:cNvSpPr txBox="1">
            <a:spLocks/>
          </p:cNvSpPr>
          <p:nvPr/>
        </p:nvSpPr>
        <p:spPr>
          <a:xfrm>
            <a:off x="7814008" y="3685072"/>
            <a:ext cx="4279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9:15 PM</a:t>
            </a:r>
          </a:p>
        </p:txBody>
      </p:sp>
      <p:sp>
        <p:nvSpPr>
          <p:cNvPr id="15" name="Content Placeholder 11"/>
          <p:cNvSpPr txBox="1">
            <a:spLocks/>
          </p:cNvSpPr>
          <p:nvPr/>
        </p:nvSpPr>
        <p:spPr>
          <a:xfrm>
            <a:off x="5382388" y="347742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sp>
        <p:nvSpPr>
          <p:cNvPr id="22" name="Content Placeholder 11"/>
          <p:cNvSpPr txBox="1">
            <a:spLocks/>
          </p:cNvSpPr>
          <p:nvPr/>
        </p:nvSpPr>
        <p:spPr>
          <a:xfrm>
            <a:off x="298816" y="4028246"/>
            <a:ext cx="1379393" cy="1930694"/>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Products</a:t>
            </a:r>
          </a:p>
          <a:p>
            <a:pPr marL="228600" indent="-228600" algn="l">
              <a:buFont typeface="Arial"/>
              <a:buChar char="•"/>
            </a:pPr>
            <a:r>
              <a:rPr lang="en-US" sz="700" b="1" dirty="0" smtClean="0">
                <a:solidFill>
                  <a:srgbClr val="535353"/>
                </a:solidFill>
                <a:latin typeface="Gotham-Book"/>
                <a:cs typeface="Gotham-Book"/>
              </a:rPr>
              <a:t>NEUTROGENA CLEANSING TOWELS</a:t>
            </a:r>
          </a:p>
          <a:p>
            <a:pPr marL="228600" indent="-228600" algn="l">
              <a:buFont typeface="Arial"/>
              <a:buChar char="•"/>
            </a:pPr>
            <a:r>
              <a:rPr lang="en-US" sz="700" b="1" dirty="0" smtClean="0">
                <a:solidFill>
                  <a:srgbClr val="535353"/>
                </a:solidFill>
                <a:latin typeface="Gotham-Book"/>
                <a:cs typeface="Gotham-Book"/>
              </a:rPr>
              <a:t>L’OREAL CLEAN ARTISTE</a:t>
            </a:r>
          </a:p>
          <a:p>
            <a:pPr marL="228600" indent="-228600" algn="l">
              <a:buFont typeface="Arial"/>
              <a:buChar char="•"/>
            </a:pPr>
            <a:r>
              <a:rPr lang="en-US" sz="700" b="1" dirty="0" smtClean="0">
                <a:solidFill>
                  <a:srgbClr val="535353"/>
                </a:solidFill>
                <a:latin typeface="Gotham-Book"/>
                <a:cs typeface="Gotham-Book"/>
              </a:rPr>
              <a:t>ALMAY EYE MAKEUP REMOVER PADS</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some use petroleum based products or castor oil for eye makeup removal</a:t>
            </a:r>
          </a:p>
          <a:p>
            <a:pPr marL="228600" indent="-228600" algn="l">
              <a:buFont typeface="Arial"/>
              <a:buChar char="•"/>
            </a:pPr>
            <a:r>
              <a:rPr lang="en-US" sz="700" b="1" dirty="0" smtClean="0">
                <a:solidFill>
                  <a:srgbClr val="535353"/>
                </a:solidFill>
                <a:latin typeface="Gotham-Book"/>
                <a:cs typeface="Gotham-Book"/>
              </a:rPr>
              <a:t>some go straight to face wash for makeup removal</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3" name="Content Placeholder 11"/>
          <p:cNvSpPr txBox="1">
            <a:spLocks/>
          </p:cNvSpPr>
          <p:nvPr/>
        </p:nvSpPr>
        <p:spPr>
          <a:xfrm>
            <a:off x="425815" y="1020091"/>
            <a:ext cx="1360901" cy="1068920"/>
          </a:xfrm>
          <a:prstGeom prst="rect">
            <a:avLst/>
          </a:prstGeom>
        </p:spPr>
        <p:txBody>
          <a:bodyPr wrap="square" lIns="0" tIns="49231" rIns="0" bIns="49231" anchor="t" anchorCtr="0">
            <a:spAutoFit/>
          </a:bodyPr>
          <a:lstStyle/>
          <a:p>
            <a:pPr marL="228600" indent="-228600" algn="l">
              <a:buAutoNum type="arabicPeriod"/>
            </a:pPr>
            <a:r>
              <a:rPr lang="en-US" sz="1400" dirty="0" smtClean="0">
                <a:solidFill>
                  <a:srgbClr val="535353"/>
                </a:solidFill>
                <a:latin typeface="Gotham-Book"/>
                <a:cs typeface="Gotham-Book"/>
              </a:rPr>
              <a:t>REMOVE MAKEUP</a:t>
            </a:r>
          </a:p>
          <a:p>
            <a:pPr marL="228600" indent="-228600" algn="l">
              <a:buFont typeface="Arial"/>
              <a:buChar char="•"/>
            </a:pPr>
            <a:r>
              <a:rPr lang="en-US" sz="700" b="1" dirty="0" smtClean="0">
                <a:solidFill>
                  <a:srgbClr val="535353"/>
                </a:solidFill>
                <a:latin typeface="Gotham-Book"/>
                <a:cs typeface="Gotham-Book"/>
              </a:rPr>
              <a:t>apply makeup remover with a clean pad</a:t>
            </a:r>
          </a:p>
          <a:p>
            <a:pPr marL="228600" indent="-228600" algn="l">
              <a:buFont typeface="Arial"/>
              <a:buChar char="•"/>
            </a:pPr>
            <a:r>
              <a:rPr lang="en-US" sz="700" b="1" dirty="0" smtClean="0">
                <a:solidFill>
                  <a:srgbClr val="535353"/>
                </a:solidFill>
                <a:latin typeface="Gotham-Book"/>
                <a:cs typeface="Gotham-Book"/>
              </a:rPr>
              <a:t>remove eye makeup</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cxnSp>
        <p:nvCxnSpPr>
          <p:cNvPr id="8" name="Straight Connector 7"/>
          <p:cNvCxnSpPr/>
          <p:nvPr/>
        </p:nvCxnSpPr>
        <p:spPr bwMode="auto">
          <a:xfrm>
            <a:off x="-948167" y="3877821"/>
            <a:ext cx="10219167" cy="0"/>
          </a:xfrm>
          <a:prstGeom prst="line">
            <a:avLst/>
          </a:prstGeom>
          <a:blipFill dpi="0" rotWithShape="0">
            <a:blip r:embed="rId2"/>
            <a:srcRect/>
            <a:tile tx="0" ty="0" sx="100000" sy="100000" flip="none" algn="tl"/>
          </a:blipFill>
          <a:ln w="50800" cap="sq" cmpd="sng" algn="ctr">
            <a:solidFill>
              <a:srgbClr val="9173CE"/>
            </a:solidFill>
            <a:prstDash val="solid"/>
            <a:miter lim="800000"/>
            <a:headEnd type="oval" w="med" len="med"/>
            <a:tailEnd type="triangle" w="lg" len="lg"/>
          </a:ln>
          <a:effectLst/>
        </p:spPr>
      </p:cxnSp>
      <p:sp>
        <p:nvSpPr>
          <p:cNvPr id="32" name="Content Placeholder 11"/>
          <p:cNvSpPr txBox="1">
            <a:spLocks/>
          </p:cNvSpPr>
          <p:nvPr/>
        </p:nvSpPr>
        <p:spPr>
          <a:xfrm>
            <a:off x="5950316" y="4028246"/>
            <a:ext cx="1379393" cy="2038416"/>
          </a:xfrm>
          <a:prstGeom prst="rect">
            <a:avLst/>
          </a:prstGeom>
        </p:spPr>
        <p:txBody>
          <a:bodyPr wrap="square" lIns="0" tIns="49231" rIns="0" bIns="49231" anchor="t" anchorCtr="0">
            <a:spAutoFit/>
          </a:bodyPr>
          <a:lstStyle/>
          <a:p>
            <a:pPr marL="228600" indent="-228600" algn="l"/>
            <a:r>
              <a:rPr lang="en-US" sz="700" b="1" dirty="0">
                <a:solidFill>
                  <a:srgbClr val="535353"/>
                </a:solidFill>
                <a:latin typeface="Gotham-Book"/>
                <a:cs typeface="Gotham-Book"/>
              </a:rPr>
              <a:t>Products</a:t>
            </a:r>
          </a:p>
          <a:p>
            <a:pPr marL="228600" indent="-228600" algn="l">
              <a:buFont typeface="Arial"/>
              <a:buChar char="•"/>
            </a:pPr>
            <a:r>
              <a:rPr lang="en-US" sz="700" b="1" dirty="0">
                <a:solidFill>
                  <a:srgbClr val="535353"/>
                </a:solidFill>
                <a:latin typeface="Gotham-Book"/>
                <a:cs typeface="Gotham-Book"/>
              </a:rPr>
              <a:t>NEXXUS HYDRA-LIGHT SHAMPOO</a:t>
            </a:r>
          </a:p>
          <a:p>
            <a:pPr marL="228600" indent="-228600" algn="l">
              <a:buFont typeface="Arial"/>
              <a:buChar char="•"/>
            </a:pPr>
            <a:r>
              <a:rPr lang="en-US" sz="700" b="1" dirty="0">
                <a:solidFill>
                  <a:srgbClr val="535353"/>
                </a:solidFill>
                <a:latin typeface="Gotham-Book"/>
                <a:cs typeface="Gotham-Book"/>
              </a:rPr>
              <a:t>CETAPHIL GENTLE SKIN CLEANSER</a:t>
            </a:r>
          </a:p>
          <a:p>
            <a:pPr marL="228600" indent="-228600" algn="l">
              <a:buFont typeface="Arial"/>
              <a:buChar char="•"/>
            </a:pPr>
            <a:r>
              <a:rPr lang="en-US" sz="700" b="1" dirty="0">
                <a:solidFill>
                  <a:srgbClr val="535353"/>
                </a:solidFill>
                <a:latin typeface="Gotham-Book"/>
                <a:cs typeface="Gotham-Book"/>
              </a:rPr>
              <a:t>TRESEMÈ HYDRATING CONDITIONER</a:t>
            </a:r>
          </a:p>
          <a:p>
            <a:pPr marL="228600" indent="-228600" algn="l">
              <a:buFont typeface="Arial"/>
              <a:buChar char="•"/>
            </a:pPr>
            <a:r>
              <a:rPr lang="en-US" sz="700" b="1" dirty="0">
                <a:solidFill>
                  <a:srgbClr val="535353"/>
                </a:solidFill>
                <a:latin typeface="Gotham-Book"/>
                <a:cs typeface="Gotham-Book"/>
              </a:rPr>
              <a:t>OLD SPICE PURE SPORT BODY WASH</a:t>
            </a: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some wash hair in the morning</a:t>
            </a:r>
          </a:p>
          <a:p>
            <a:pPr marL="228600" indent="-228600" algn="l">
              <a:buFont typeface="Arial"/>
              <a:buChar char="•"/>
            </a:pPr>
            <a:r>
              <a:rPr lang="en-US" sz="700" b="1" dirty="0" smtClean="0">
                <a:solidFill>
                  <a:srgbClr val="535353"/>
                </a:solidFill>
                <a:latin typeface="Gotham-Book"/>
                <a:cs typeface="Gotham-Book"/>
              </a:rPr>
              <a:t>doubles as a morning time routine </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33" name="Content Placeholder 11"/>
          <p:cNvSpPr txBox="1">
            <a:spLocks/>
          </p:cNvSpPr>
          <p:nvPr/>
        </p:nvSpPr>
        <p:spPr>
          <a:xfrm>
            <a:off x="2902316" y="4028246"/>
            <a:ext cx="1379393" cy="2361581"/>
          </a:xfrm>
          <a:prstGeom prst="rect">
            <a:avLst/>
          </a:prstGeom>
        </p:spPr>
        <p:txBody>
          <a:bodyPr wrap="square" lIns="0" tIns="49231" rIns="0" bIns="49231" anchor="t" anchorCtr="0">
            <a:spAutoFit/>
          </a:bodyPr>
          <a:lstStyle/>
          <a:p>
            <a:pPr marL="228600" indent="-228600" algn="l"/>
            <a:r>
              <a:rPr lang="en-US" sz="700" b="1" dirty="0">
                <a:solidFill>
                  <a:srgbClr val="535353"/>
                </a:solidFill>
                <a:latin typeface="Gotham-Book"/>
                <a:cs typeface="Gotham-Book"/>
              </a:rPr>
              <a:t>Products</a:t>
            </a:r>
          </a:p>
          <a:p>
            <a:pPr marL="228600" indent="-228600" algn="l">
              <a:buFont typeface="Arial"/>
              <a:buChar char="•"/>
            </a:pPr>
            <a:r>
              <a:rPr lang="en-US" sz="700" b="1" dirty="0">
                <a:solidFill>
                  <a:srgbClr val="535353"/>
                </a:solidFill>
                <a:latin typeface="Gotham-Book"/>
                <a:cs typeface="Gotham-Book"/>
              </a:rPr>
              <a:t>CETAPHIL DAILY FACIAL CLEANSER</a:t>
            </a:r>
          </a:p>
          <a:p>
            <a:pPr marL="228600" indent="-228600" algn="l">
              <a:buFont typeface="Arial"/>
              <a:buChar char="•"/>
            </a:pPr>
            <a:r>
              <a:rPr lang="en-US" sz="700" b="1" dirty="0">
                <a:solidFill>
                  <a:srgbClr val="535353"/>
                </a:solidFill>
                <a:latin typeface="Gotham-Book"/>
                <a:cs typeface="Gotham-Book"/>
              </a:rPr>
              <a:t>OXY MAXIMUM FACE WASH</a:t>
            </a:r>
          </a:p>
          <a:p>
            <a:pPr marL="228600" indent="-228600" algn="l">
              <a:buFont typeface="Arial"/>
              <a:buChar char="•"/>
            </a:pPr>
            <a:r>
              <a:rPr lang="en-US" sz="700" b="1" dirty="0">
                <a:solidFill>
                  <a:srgbClr val="535353"/>
                </a:solidFill>
                <a:latin typeface="Gotham-Book"/>
                <a:cs typeface="Gotham-Book"/>
              </a:rPr>
              <a:t>NEUTROGENA DEEP CLEAN EXFOLIATING SCRUB</a:t>
            </a: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washing the face before bed induces relaxation and a sense of “taking off the day”</a:t>
            </a:r>
          </a:p>
          <a:p>
            <a:pPr marL="228600" indent="-228600" algn="l">
              <a:buFont typeface="Arial"/>
              <a:buChar char="•"/>
            </a:pPr>
            <a:r>
              <a:rPr lang="en-US" sz="700" b="1" dirty="0" err="1" smtClean="0">
                <a:solidFill>
                  <a:srgbClr val="535353"/>
                </a:solidFill>
                <a:latin typeface="Gotham-Book"/>
                <a:cs typeface="Gotham-Book"/>
              </a:rPr>
              <a:t>nightime</a:t>
            </a:r>
            <a:r>
              <a:rPr lang="en-US" sz="700" b="1" dirty="0" smtClean="0">
                <a:solidFill>
                  <a:srgbClr val="535353"/>
                </a:solidFill>
                <a:latin typeface="Gotham-Book"/>
                <a:cs typeface="Gotham-Book"/>
              </a:rPr>
              <a:t> face washing usually more thorough, includes exfoliating, masks, etc.</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pic>
        <p:nvPicPr>
          <p:cNvPr id="17" name="Picture 16" descr="Night2.jpg"/>
          <p:cNvPicPr>
            <a:picLocks noChangeAspect="1"/>
          </p:cNvPicPr>
          <p:nvPr/>
        </p:nvPicPr>
        <p:blipFill>
          <a:blip r:embed="rId3"/>
          <a:srcRect l="20540" t="12635" r="13179"/>
          <a:stretch>
            <a:fillRect/>
          </a:stretch>
        </p:blipFill>
        <p:spPr>
          <a:xfrm>
            <a:off x="612757" y="2238630"/>
            <a:ext cx="924704" cy="1625140"/>
          </a:xfrm>
          <a:prstGeom prst="rect">
            <a:avLst/>
          </a:prstGeom>
        </p:spPr>
      </p:pic>
      <p:pic>
        <p:nvPicPr>
          <p:cNvPr id="18" name="Picture 17" descr="PartE_AMFreshoutofshower.JPG"/>
          <p:cNvPicPr>
            <a:picLocks noChangeAspect="1"/>
          </p:cNvPicPr>
          <p:nvPr/>
        </p:nvPicPr>
        <p:blipFill>
          <a:blip r:embed="rId4"/>
          <a:stretch>
            <a:fillRect/>
          </a:stretch>
        </p:blipFill>
        <p:spPr>
          <a:xfrm>
            <a:off x="5750860" y="2227980"/>
            <a:ext cx="1635196" cy="1635196"/>
          </a:xfrm>
          <a:prstGeom prst="rect">
            <a:avLst/>
          </a:prstGeom>
        </p:spPr>
      </p:pic>
      <p:pic>
        <p:nvPicPr>
          <p:cNvPr id="19" name="Picture 18" descr="evening ritual 8 after photo.JPG"/>
          <p:cNvPicPr>
            <a:picLocks noChangeAspect="1"/>
          </p:cNvPicPr>
          <p:nvPr/>
        </p:nvPicPr>
        <p:blipFill>
          <a:blip r:embed="rId5"/>
          <a:stretch>
            <a:fillRect/>
          </a:stretch>
        </p:blipFill>
        <p:spPr>
          <a:xfrm rot="5400000">
            <a:off x="2698502" y="2431365"/>
            <a:ext cx="1627061" cy="1220296"/>
          </a:xfrm>
          <a:prstGeom prst="rect">
            <a:avLst/>
          </a:prstGeom>
        </p:spPr>
      </p:pic>
    </p:spTree>
    <p:extLst>
      <p:ext uri="{BB962C8B-B14F-4D97-AF65-F5344CB8AC3E}">
        <p14:creationId xmlns:p14="http://schemas.microsoft.com/office/powerpoint/2010/main" val="3925086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6"/>
          <p:cNvSpPr>
            <a:spLocks noGrp="1"/>
          </p:cNvSpPr>
          <p:nvPr>
            <p:ph type="title"/>
          </p:nvPr>
        </p:nvSpPr>
        <p:spPr>
          <a:xfrm>
            <a:off x="457647" y="274588"/>
            <a:ext cx="8228707" cy="743396"/>
          </a:xfrm>
        </p:spPr>
        <p:txBody>
          <a:bodyPr/>
          <a:lstStyle/>
          <a:p>
            <a:r>
              <a:rPr lang="en-US" sz="2400" dirty="0" smtClean="0"/>
              <a:t>THE UNIVERSAL ROUTINE: </a:t>
            </a:r>
            <a:r>
              <a:rPr lang="en-US" sz="2400" dirty="0" smtClean="0">
                <a:solidFill>
                  <a:schemeClr val="accent3"/>
                </a:solidFill>
              </a:rPr>
              <a:t>INTERNAL HEALTH</a:t>
            </a:r>
            <a:endParaRPr lang="en-US" sz="2400" dirty="0">
              <a:solidFill>
                <a:schemeClr val="accent3"/>
              </a:solidFill>
            </a:endParaRPr>
          </a:p>
        </p:txBody>
      </p:sp>
      <p:sp>
        <p:nvSpPr>
          <p:cNvPr id="5" name="Content Placeholder 11"/>
          <p:cNvSpPr txBox="1">
            <a:spLocks/>
          </p:cNvSpPr>
          <p:nvPr/>
        </p:nvSpPr>
        <p:spPr>
          <a:xfrm>
            <a:off x="3511916" y="1244270"/>
            <a:ext cx="1588136" cy="745754"/>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2. SUPPLEMENTS</a:t>
            </a:r>
          </a:p>
          <a:p>
            <a:pPr algn="l">
              <a:buFont typeface="Arial"/>
              <a:buChar char="•"/>
            </a:pPr>
            <a:r>
              <a:rPr lang="en-US" sz="700" dirty="0" smtClean="0">
                <a:solidFill>
                  <a:srgbClr val="535353"/>
                </a:solidFill>
                <a:latin typeface="Gotham-Book"/>
                <a:cs typeface="Gotham-Book"/>
              </a:rPr>
              <a:t>daily multivitamins</a:t>
            </a:r>
          </a:p>
          <a:p>
            <a:pPr algn="l">
              <a:buFont typeface="Arial"/>
              <a:buChar char="•"/>
            </a:pPr>
            <a:r>
              <a:rPr lang="en-US" sz="700" dirty="0" smtClean="0">
                <a:solidFill>
                  <a:srgbClr val="535353"/>
                </a:solidFill>
                <a:latin typeface="Gotham-Book"/>
                <a:cs typeface="Gotham-Book"/>
              </a:rPr>
              <a:t>shakes with protein powder/other additives</a:t>
            </a:r>
          </a:p>
          <a:p>
            <a:pPr algn="l">
              <a:buFont typeface="Arial"/>
              <a:buChar char="•"/>
            </a:pPr>
            <a:endParaRPr lang="en-US" sz="700" dirty="0">
              <a:solidFill>
                <a:srgbClr val="535353"/>
              </a:solidFill>
              <a:latin typeface="Gotham-Book"/>
              <a:cs typeface="Gotham-Book"/>
            </a:endParaRPr>
          </a:p>
        </p:txBody>
      </p:sp>
      <p:sp>
        <p:nvSpPr>
          <p:cNvPr id="6" name="Content Placeholder 11"/>
          <p:cNvSpPr txBox="1">
            <a:spLocks/>
          </p:cNvSpPr>
          <p:nvPr/>
        </p:nvSpPr>
        <p:spPr>
          <a:xfrm>
            <a:off x="5975829" y="1244270"/>
            <a:ext cx="2345332" cy="530311"/>
          </a:xfrm>
          <a:prstGeom prst="rect">
            <a:avLst/>
          </a:prstGeom>
        </p:spPr>
        <p:txBody>
          <a:bodyPr wrap="square" lIns="0" tIns="49231" rIns="0" bIns="49231" anchor="t" anchorCtr="0">
            <a:spAutoFit/>
          </a:bodyPr>
          <a:lstStyle/>
          <a:p>
            <a:pPr algn="l"/>
            <a:r>
              <a:rPr lang="en-US" sz="1400" dirty="0" smtClean="0">
                <a:solidFill>
                  <a:srgbClr val="535353"/>
                </a:solidFill>
                <a:latin typeface="Gotham-Book"/>
                <a:cs typeface="Gotham-Book"/>
              </a:rPr>
              <a:t>3. OTHER MEASURES</a:t>
            </a:r>
          </a:p>
          <a:p>
            <a:pPr marL="171450" indent="-171450" algn="l">
              <a:buFont typeface="Arial"/>
              <a:buChar char="•"/>
            </a:pPr>
            <a:r>
              <a:rPr lang="en-US" sz="700" dirty="0" smtClean="0">
                <a:solidFill>
                  <a:srgbClr val="535353"/>
                </a:solidFill>
                <a:latin typeface="Gotham-Book"/>
                <a:cs typeface="Gotham-Book"/>
              </a:rPr>
              <a:t>Dieting</a:t>
            </a:r>
          </a:p>
          <a:p>
            <a:pPr marL="171450" indent="-171450" algn="l">
              <a:buFont typeface="Arial"/>
              <a:buChar char="•"/>
            </a:pPr>
            <a:r>
              <a:rPr lang="en-US" sz="700" dirty="0" smtClean="0">
                <a:solidFill>
                  <a:srgbClr val="535353"/>
                </a:solidFill>
                <a:latin typeface="Gotham-Book"/>
                <a:cs typeface="Gotham-Book"/>
              </a:rPr>
              <a:t>Eating organic</a:t>
            </a:r>
            <a:endParaRPr lang="en-US" sz="700" dirty="0">
              <a:solidFill>
                <a:srgbClr val="535353"/>
              </a:solidFill>
              <a:latin typeface="Gotham-Book"/>
              <a:cs typeface="Gotham-Book"/>
            </a:endParaRPr>
          </a:p>
        </p:txBody>
      </p:sp>
      <p:sp>
        <p:nvSpPr>
          <p:cNvPr id="9" name="Content Placeholder 11"/>
          <p:cNvSpPr txBox="1">
            <a:spLocks/>
          </p:cNvSpPr>
          <p:nvPr/>
        </p:nvSpPr>
        <p:spPr>
          <a:xfrm>
            <a:off x="6194765"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0" name="Content Placeholder 11"/>
          <p:cNvSpPr txBox="1">
            <a:spLocks/>
          </p:cNvSpPr>
          <p:nvPr/>
        </p:nvSpPr>
        <p:spPr>
          <a:xfrm>
            <a:off x="2539312" y="3456478"/>
            <a:ext cx="750656"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Internal Health</a:t>
            </a:r>
          </a:p>
        </p:txBody>
      </p:sp>
      <p:sp>
        <p:nvSpPr>
          <p:cNvPr id="11" name="Content Placeholder 11"/>
          <p:cNvSpPr txBox="1">
            <a:spLocks/>
          </p:cNvSpPr>
          <p:nvPr/>
        </p:nvSpPr>
        <p:spPr>
          <a:xfrm>
            <a:off x="7814008" y="3685072"/>
            <a:ext cx="4279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9:15 PM</a:t>
            </a:r>
          </a:p>
        </p:txBody>
      </p:sp>
      <p:sp>
        <p:nvSpPr>
          <p:cNvPr id="15" name="Content Placeholder 11"/>
          <p:cNvSpPr txBox="1">
            <a:spLocks/>
          </p:cNvSpPr>
          <p:nvPr/>
        </p:nvSpPr>
        <p:spPr>
          <a:xfrm>
            <a:off x="5382388" y="347742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sp>
        <p:nvSpPr>
          <p:cNvPr id="22" name="Content Placeholder 11"/>
          <p:cNvSpPr txBox="1">
            <a:spLocks/>
          </p:cNvSpPr>
          <p:nvPr/>
        </p:nvSpPr>
        <p:spPr>
          <a:xfrm>
            <a:off x="298816" y="4354602"/>
            <a:ext cx="1379393" cy="1822972"/>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examples of products</a:t>
            </a:r>
          </a:p>
          <a:p>
            <a:pPr marL="228600" indent="-228600" algn="l">
              <a:buFont typeface="Arial"/>
              <a:buChar char="•"/>
            </a:pPr>
            <a:r>
              <a:rPr lang="en-US" sz="700" b="1" dirty="0" smtClean="0">
                <a:solidFill>
                  <a:srgbClr val="535353"/>
                </a:solidFill>
                <a:latin typeface="Gotham-Book"/>
                <a:cs typeface="Gotham-Book"/>
              </a:rPr>
              <a:t>NIKE FREE RUNS</a:t>
            </a:r>
          </a:p>
          <a:p>
            <a:pPr marL="228600" indent="-228600" algn="l">
              <a:buFont typeface="Arial"/>
              <a:buChar char="•"/>
            </a:pPr>
            <a:r>
              <a:rPr lang="en-US" sz="700" b="1" dirty="0" smtClean="0">
                <a:solidFill>
                  <a:srgbClr val="535353"/>
                </a:solidFill>
                <a:latin typeface="Gotham-Book"/>
                <a:cs typeface="Gotham-Book"/>
              </a:rPr>
              <a:t>ADIDAS HYPER LIGHT</a:t>
            </a:r>
          </a:p>
          <a:p>
            <a:pPr marL="228600" indent="-228600" algn="l">
              <a:buFont typeface="Arial"/>
              <a:buChar char="•"/>
            </a:pPr>
            <a:r>
              <a:rPr lang="en-US" sz="700" b="1" dirty="0" smtClean="0">
                <a:solidFill>
                  <a:srgbClr val="535353"/>
                </a:solidFill>
                <a:latin typeface="Gotham-Book"/>
                <a:cs typeface="Gotham-Book"/>
              </a:rPr>
              <a:t>BOWFLEX TOTAL HOME GYM</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r>
              <a:rPr lang="en-US" sz="700" b="1" dirty="0" smtClean="0">
                <a:solidFill>
                  <a:srgbClr val="535353"/>
                </a:solidFill>
                <a:latin typeface="Gotham-Book"/>
                <a:cs typeface="Gotham-Book"/>
              </a:rPr>
              <a:t>high variation in frequency</a:t>
            </a:r>
          </a:p>
          <a:p>
            <a:pPr marL="228600" indent="-228600" algn="l"/>
            <a:r>
              <a:rPr lang="en-US" sz="700" b="1" dirty="0" smtClean="0">
                <a:solidFill>
                  <a:srgbClr val="535353"/>
                </a:solidFill>
                <a:latin typeface="Gotham-Book"/>
                <a:cs typeface="Gotham-Book"/>
              </a:rPr>
              <a:t>some use at-home equipment</a:t>
            </a:r>
          </a:p>
          <a:p>
            <a:pPr marL="228600" indent="-228600" algn="l"/>
            <a:r>
              <a:rPr lang="en-US" sz="700" b="1" dirty="0" smtClean="0">
                <a:solidFill>
                  <a:srgbClr val="535353"/>
                </a:solidFill>
                <a:latin typeface="Gotham-Book"/>
                <a:cs typeface="Gotham-Book"/>
              </a:rPr>
              <a:t>often seen as “me time”</a:t>
            </a:r>
          </a:p>
          <a:p>
            <a:pPr marL="228600" indent="-228600" algn="l"/>
            <a:r>
              <a:rPr lang="en-US" sz="700" b="1" dirty="0" smtClean="0">
                <a:solidFill>
                  <a:srgbClr val="535353"/>
                </a:solidFill>
                <a:latin typeface="Gotham-Book"/>
                <a:cs typeface="Gotham-Book"/>
              </a:rPr>
              <a:t>believed to be a core part of health</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3" name="Content Placeholder 11"/>
          <p:cNvSpPr txBox="1">
            <a:spLocks/>
          </p:cNvSpPr>
          <p:nvPr/>
        </p:nvSpPr>
        <p:spPr>
          <a:xfrm>
            <a:off x="654416" y="1244270"/>
            <a:ext cx="1379393" cy="1068920"/>
          </a:xfrm>
          <a:prstGeom prst="rect">
            <a:avLst/>
          </a:prstGeom>
        </p:spPr>
        <p:txBody>
          <a:bodyPr wrap="square" lIns="0" tIns="49231" rIns="0" bIns="49231" anchor="t" anchorCtr="0">
            <a:spAutoFit/>
          </a:bodyPr>
          <a:lstStyle/>
          <a:p>
            <a:pPr marL="228600" indent="-228600" algn="l">
              <a:buAutoNum type="arabicPeriod"/>
            </a:pPr>
            <a:r>
              <a:rPr lang="en-US" sz="1400" b="1" dirty="0" smtClean="0">
                <a:solidFill>
                  <a:srgbClr val="535353"/>
                </a:solidFill>
                <a:latin typeface="Gotham-Book"/>
                <a:cs typeface="Gotham-Book"/>
              </a:rPr>
              <a:t>EXERCISE</a:t>
            </a:r>
          </a:p>
          <a:p>
            <a:pPr marL="228600" indent="-228600" algn="l">
              <a:buFont typeface="Arial"/>
              <a:buChar char="•"/>
            </a:pPr>
            <a:r>
              <a:rPr lang="en-US" sz="700" b="1" dirty="0" smtClean="0">
                <a:solidFill>
                  <a:srgbClr val="535353"/>
                </a:solidFill>
                <a:latin typeface="Gotham-Book"/>
                <a:cs typeface="Gotham-Book"/>
              </a:rPr>
              <a:t>jogging</a:t>
            </a:r>
          </a:p>
          <a:p>
            <a:pPr marL="228600" indent="-228600" algn="l">
              <a:buFont typeface="Arial"/>
              <a:buChar char="•"/>
            </a:pPr>
            <a:r>
              <a:rPr lang="en-US" sz="700" b="1" dirty="0" smtClean="0">
                <a:solidFill>
                  <a:srgbClr val="535353"/>
                </a:solidFill>
                <a:latin typeface="Gotham-Book"/>
                <a:cs typeface="Gotham-Book"/>
              </a:rPr>
              <a:t>yoga</a:t>
            </a:r>
          </a:p>
          <a:p>
            <a:pPr marL="228600" indent="-228600" algn="l">
              <a:buFont typeface="Arial"/>
              <a:buChar char="•"/>
            </a:pPr>
            <a:r>
              <a:rPr lang="en-US" sz="700" b="1" dirty="0" smtClean="0">
                <a:solidFill>
                  <a:srgbClr val="535353"/>
                </a:solidFill>
                <a:latin typeface="Gotham-Book"/>
                <a:cs typeface="Gotham-Book"/>
              </a:rPr>
              <a:t>aerobics</a:t>
            </a:r>
          </a:p>
          <a:p>
            <a:pPr marL="228600" indent="-228600" algn="l">
              <a:buFont typeface="Arial"/>
              <a:buChar char="•"/>
            </a:pPr>
            <a:r>
              <a:rPr lang="en-US" sz="700" b="1" dirty="0" smtClean="0">
                <a:solidFill>
                  <a:srgbClr val="535353"/>
                </a:solidFill>
                <a:latin typeface="Gotham-Book"/>
                <a:cs typeface="Gotham-Book"/>
              </a:rPr>
              <a:t>waling</a:t>
            </a:r>
          </a:p>
          <a:p>
            <a:pPr marL="228600" indent="-228600" algn="l">
              <a:buFont typeface="Arial"/>
              <a:buChar char="•"/>
            </a:pPr>
            <a:r>
              <a:rPr lang="en-US" sz="700" b="1" dirty="0" smtClean="0">
                <a:solidFill>
                  <a:srgbClr val="535353"/>
                </a:solidFill>
                <a:latin typeface="Gotham-Book"/>
                <a:cs typeface="Gotham-Book"/>
              </a:rPr>
              <a:t>biking</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4" name="Content Placeholder 11"/>
          <p:cNvSpPr txBox="1">
            <a:spLocks/>
          </p:cNvSpPr>
          <p:nvPr/>
        </p:nvSpPr>
        <p:spPr>
          <a:xfrm>
            <a:off x="3340466" y="4392702"/>
            <a:ext cx="1379393" cy="1499807"/>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examples of products</a:t>
            </a:r>
          </a:p>
          <a:p>
            <a:pPr marL="228600" indent="-228600" algn="l">
              <a:buFont typeface="Arial"/>
              <a:buChar char="•"/>
            </a:pPr>
            <a:r>
              <a:rPr lang="en-US" sz="700" b="1" dirty="0" smtClean="0">
                <a:solidFill>
                  <a:srgbClr val="535353"/>
                </a:solidFill>
                <a:latin typeface="Gotham-Book"/>
                <a:cs typeface="Gotham-Book"/>
              </a:rPr>
              <a:t>CENTRUM MULTIVITAMIN</a:t>
            </a:r>
          </a:p>
          <a:p>
            <a:pPr marL="228600" indent="-228600" algn="l">
              <a:buFont typeface="Arial"/>
              <a:buChar char="•"/>
            </a:pPr>
            <a:r>
              <a:rPr lang="en-US" sz="700" b="1" dirty="0" smtClean="0">
                <a:solidFill>
                  <a:srgbClr val="535353"/>
                </a:solidFill>
                <a:latin typeface="Gotham-Book"/>
                <a:cs typeface="Gotham-Book"/>
              </a:rPr>
              <a:t>ONE A DAY MENS MULTIVITAMIN</a:t>
            </a:r>
          </a:p>
          <a:p>
            <a:pPr marL="228600" indent="-228600" algn="l">
              <a:buFont typeface="Arial"/>
              <a:buChar char="•"/>
            </a:pPr>
            <a:r>
              <a:rPr lang="en-US" sz="700" b="1" dirty="0" smtClean="0">
                <a:solidFill>
                  <a:srgbClr val="535353"/>
                </a:solidFill>
                <a:latin typeface="Gotham-Book"/>
                <a:cs typeface="Gotham-Book"/>
              </a:rPr>
              <a:t>NOW VITAMINS FOR HAIR SKIN AND NAILS</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VARIATIONS</a:t>
            </a:r>
          </a:p>
          <a:p>
            <a:pPr marL="228600" indent="-228600" algn="l">
              <a:buFont typeface="Arial"/>
              <a:buChar char="•"/>
            </a:pPr>
            <a:r>
              <a:rPr lang="en-US" sz="700" b="1" dirty="0" smtClean="0">
                <a:solidFill>
                  <a:srgbClr val="535353"/>
                </a:solidFill>
                <a:latin typeface="Gotham-Book"/>
                <a:cs typeface="Gotham-Book"/>
              </a:rPr>
              <a:t>Many people don</a:t>
            </a:r>
            <a:r>
              <a:rPr lang="fr-FR" sz="700" b="1" dirty="0" smtClean="0">
                <a:solidFill>
                  <a:srgbClr val="535353"/>
                </a:solidFill>
                <a:latin typeface="Gotham-Book"/>
                <a:cs typeface="Gotham-Book"/>
              </a:rPr>
              <a:t>’</a:t>
            </a:r>
            <a:r>
              <a:rPr lang="en-US" sz="700" b="1" dirty="0" smtClean="0">
                <a:solidFill>
                  <a:srgbClr val="535353"/>
                </a:solidFill>
                <a:latin typeface="Gotham-Book"/>
                <a:cs typeface="Gotham-Book"/>
              </a:rPr>
              <a:t>t take vitamins</a:t>
            </a: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5" name="Content Placeholder 11"/>
          <p:cNvSpPr txBox="1">
            <a:spLocks/>
          </p:cNvSpPr>
          <p:nvPr/>
        </p:nvSpPr>
        <p:spPr>
          <a:xfrm>
            <a:off x="6382116" y="4430802"/>
            <a:ext cx="1379393" cy="1284363"/>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examples of products</a:t>
            </a:r>
          </a:p>
          <a:p>
            <a:pPr marL="228600" indent="-228600" algn="l">
              <a:buFont typeface="Arial"/>
              <a:buChar char="•"/>
            </a:pPr>
            <a:r>
              <a:rPr lang="en-US" sz="700" b="1" dirty="0" smtClean="0">
                <a:solidFill>
                  <a:srgbClr val="535353"/>
                </a:solidFill>
                <a:latin typeface="Gotham-Book"/>
                <a:cs typeface="Gotham-Book"/>
              </a:rPr>
              <a:t>SLIM FAST MEAL SHAKES</a:t>
            </a:r>
          </a:p>
          <a:p>
            <a:pPr marL="228600" indent="-228600" algn="l">
              <a:buFont typeface="Arial"/>
              <a:buChar char="•"/>
            </a:pPr>
            <a:r>
              <a:rPr lang="en-US" sz="700" b="1" dirty="0" smtClean="0">
                <a:solidFill>
                  <a:srgbClr val="535353"/>
                </a:solidFill>
                <a:latin typeface="Gotham-Book"/>
                <a:cs typeface="Gotham-Book"/>
              </a:rPr>
              <a:t>WHOLE FOODS ORGANIC PRODUCE </a:t>
            </a:r>
          </a:p>
          <a:p>
            <a:pPr marL="228600" indent="-228600" algn="l">
              <a:buFont typeface="Arial"/>
              <a:buChar char="•"/>
            </a:pPr>
            <a:r>
              <a:rPr lang="en-US" sz="700" b="1" dirty="0" smtClean="0">
                <a:solidFill>
                  <a:srgbClr val="535353"/>
                </a:solidFill>
                <a:latin typeface="Gotham-Book"/>
                <a:cs typeface="Gotham-Book"/>
              </a:rPr>
              <a:t>KASHI GO LEAN CRUNCH</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pic>
        <p:nvPicPr>
          <p:cNvPr id="26" name="Picture 25"/>
          <p:cNvPicPr>
            <a:picLocks noChangeAspect="1"/>
          </p:cNvPicPr>
          <p:nvPr/>
        </p:nvPicPr>
        <p:blipFill>
          <a:blip r:embed="rId2"/>
          <a:stretch>
            <a:fillRect/>
          </a:stretch>
        </p:blipFill>
        <p:spPr>
          <a:xfrm>
            <a:off x="604695" y="2395078"/>
            <a:ext cx="1384486" cy="1809062"/>
          </a:xfrm>
          <a:prstGeom prst="rect">
            <a:avLst/>
          </a:prstGeom>
        </p:spPr>
      </p:pic>
      <p:cxnSp>
        <p:nvCxnSpPr>
          <p:cNvPr id="8" name="Straight Connector 7"/>
          <p:cNvCxnSpPr/>
          <p:nvPr/>
        </p:nvCxnSpPr>
        <p:spPr bwMode="auto">
          <a:xfrm>
            <a:off x="-1075167" y="4219237"/>
            <a:ext cx="10219167" cy="0"/>
          </a:xfrm>
          <a:prstGeom prst="line">
            <a:avLst/>
          </a:prstGeom>
          <a:blipFill dpi="0" rotWithShape="0">
            <a:blip r:embed="rId3"/>
            <a:srcRect/>
            <a:tile tx="0" ty="0" sx="100000" sy="100000" flip="none" algn="tl"/>
          </a:blipFill>
          <a:ln w="50800" cap="sq" cmpd="sng" algn="ctr">
            <a:solidFill>
              <a:schemeClr val="accent3">
                <a:lumMod val="75000"/>
              </a:schemeClr>
            </a:solidFill>
            <a:prstDash val="solid"/>
            <a:miter lim="800000"/>
            <a:headEnd type="oval" w="med" len="med"/>
            <a:tailEnd type="triangle" w="lg" len="lg"/>
          </a:ln>
          <a:effectLst/>
        </p:spPr>
      </p:cxnSp>
      <p:pic>
        <p:nvPicPr>
          <p:cNvPr id="27" name="Picture 26" descr="products and tools vitamins.JPG"/>
          <p:cNvPicPr>
            <a:picLocks noChangeAspect="1"/>
          </p:cNvPicPr>
          <p:nvPr/>
        </p:nvPicPr>
        <p:blipFill>
          <a:blip r:embed="rId4"/>
          <a:stretch>
            <a:fillRect/>
          </a:stretch>
        </p:blipFill>
        <p:spPr>
          <a:xfrm rot="5400000">
            <a:off x="3156327" y="2633628"/>
            <a:ext cx="1804125" cy="1353094"/>
          </a:xfrm>
          <a:prstGeom prst="rect">
            <a:avLst/>
          </a:prstGeom>
        </p:spPr>
      </p:pic>
      <p:pic>
        <p:nvPicPr>
          <p:cNvPr id="16" name="Picture 15"/>
          <p:cNvPicPr>
            <a:picLocks noChangeAspect="1"/>
          </p:cNvPicPr>
          <p:nvPr/>
        </p:nvPicPr>
        <p:blipFill>
          <a:blip r:embed="rId5"/>
          <a:stretch>
            <a:fillRect/>
          </a:stretch>
        </p:blipFill>
        <p:spPr>
          <a:xfrm>
            <a:off x="6094143" y="2503474"/>
            <a:ext cx="1604308" cy="1700326"/>
          </a:xfrm>
          <a:prstGeom prst="rect">
            <a:avLst/>
          </a:prstGeom>
        </p:spPr>
      </p:pic>
    </p:spTree>
    <p:extLst>
      <p:ext uri="{BB962C8B-B14F-4D97-AF65-F5344CB8AC3E}">
        <p14:creationId xmlns:p14="http://schemas.microsoft.com/office/powerpoint/2010/main" val="1325316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6"/>
          <p:cNvSpPr>
            <a:spLocks noGrp="1"/>
          </p:cNvSpPr>
          <p:nvPr>
            <p:ph type="title"/>
          </p:nvPr>
        </p:nvSpPr>
        <p:spPr>
          <a:xfrm>
            <a:off x="457647" y="274588"/>
            <a:ext cx="8228707" cy="743396"/>
          </a:xfrm>
        </p:spPr>
        <p:txBody>
          <a:bodyPr/>
          <a:lstStyle/>
          <a:p>
            <a:r>
              <a:rPr lang="en-US" sz="2400" dirty="0" smtClean="0"/>
              <a:t>THE UNIVERSAL ROUTINE: </a:t>
            </a:r>
            <a:r>
              <a:rPr lang="en-US" sz="2400" dirty="0" smtClean="0">
                <a:solidFill>
                  <a:schemeClr val="bg2"/>
                </a:solidFill>
              </a:rPr>
              <a:t>special treat</a:t>
            </a:r>
            <a:endParaRPr lang="en-US" sz="2400" dirty="0">
              <a:solidFill>
                <a:schemeClr val="bg2"/>
              </a:solidFill>
            </a:endParaRPr>
          </a:p>
        </p:txBody>
      </p:sp>
      <p:sp>
        <p:nvSpPr>
          <p:cNvPr id="5" name="Content Placeholder 11"/>
          <p:cNvSpPr txBox="1">
            <a:spLocks/>
          </p:cNvSpPr>
          <p:nvPr/>
        </p:nvSpPr>
        <p:spPr>
          <a:xfrm>
            <a:off x="3615303" y="1497102"/>
            <a:ext cx="1379393" cy="207145"/>
          </a:xfrm>
          <a:prstGeom prst="rect">
            <a:avLst/>
          </a:prstGeom>
        </p:spPr>
        <p:txBody>
          <a:bodyPr wrap="square" lIns="0" tIns="49231" rIns="0" bIns="49231" anchor="t" anchorCtr="0">
            <a:spAutoFit/>
          </a:bodyPr>
          <a:lstStyle/>
          <a:p>
            <a:pPr algn="l"/>
            <a:r>
              <a:rPr lang="en-US" sz="700" dirty="0" smtClean="0">
                <a:solidFill>
                  <a:srgbClr val="535353"/>
                </a:solidFill>
                <a:latin typeface="Gotham-Book"/>
                <a:cs typeface="Gotham-Book"/>
              </a:rPr>
              <a:t>2. FACIAL CARE</a:t>
            </a:r>
            <a:endParaRPr lang="en-US" sz="700" dirty="0">
              <a:solidFill>
                <a:srgbClr val="535353"/>
              </a:solidFill>
              <a:latin typeface="Gotham-Book"/>
              <a:cs typeface="Gotham-Book"/>
            </a:endParaRPr>
          </a:p>
        </p:txBody>
      </p:sp>
      <p:sp>
        <p:nvSpPr>
          <p:cNvPr id="6" name="Content Placeholder 11"/>
          <p:cNvSpPr txBox="1">
            <a:spLocks/>
          </p:cNvSpPr>
          <p:nvPr/>
        </p:nvSpPr>
        <p:spPr>
          <a:xfrm>
            <a:off x="6515427" y="1497102"/>
            <a:ext cx="1359049" cy="207145"/>
          </a:xfrm>
          <a:prstGeom prst="rect">
            <a:avLst/>
          </a:prstGeom>
        </p:spPr>
        <p:txBody>
          <a:bodyPr wrap="square" lIns="0" tIns="49231" rIns="0" bIns="49231" anchor="t" anchorCtr="0">
            <a:spAutoFit/>
          </a:bodyPr>
          <a:lstStyle/>
          <a:p>
            <a:pPr algn="l"/>
            <a:r>
              <a:rPr lang="en-US" sz="700" dirty="0" smtClean="0">
                <a:solidFill>
                  <a:srgbClr val="535353"/>
                </a:solidFill>
                <a:latin typeface="Gotham-Book"/>
                <a:cs typeface="Gotham-Book"/>
              </a:rPr>
              <a:t>3. HAIR REMOVAL</a:t>
            </a:r>
            <a:endParaRPr lang="en-US" sz="700" dirty="0">
              <a:solidFill>
                <a:srgbClr val="535353"/>
              </a:solidFill>
              <a:latin typeface="Gotham-Book"/>
              <a:cs typeface="Gotham-Book"/>
            </a:endParaRPr>
          </a:p>
        </p:txBody>
      </p:sp>
      <p:sp>
        <p:nvSpPr>
          <p:cNvPr id="9" name="Content Placeholder 11"/>
          <p:cNvSpPr txBox="1">
            <a:spLocks/>
          </p:cNvSpPr>
          <p:nvPr/>
        </p:nvSpPr>
        <p:spPr>
          <a:xfrm>
            <a:off x="6194765" y="3685078"/>
            <a:ext cx="509295" cy="245925"/>
          </a:xfrm>
          <a:prstGeom prst="rect">
            <a:avLst/>
          </a:prstGeom>
        </p:spPr>
        <p:txBody>
          <a:bodyPr wrap="square" lIns="0" tIns="49231" rIns="0" bIns="49231" anchor="t" anchorCtr="0">
            <a:spAutoFit/>
          </a:bodyPr>
          <a:lstStyle/>
          <a:p>
            <a:pPr algn="l"/>
            <a:r>
              <a:rPr lang="en-US" sz="900" dirty="0" smtClean="0">
                <a:solidFill>
                  <a:srgbClr val="FFFFFF"/>
                </a:solidFill>
                <a:latin typeface="Gotham-Book"/>
                <a:cs typeface="Gotham-Book"/>
              </a:rPr>
              <a:t>8:30 PM</a:t>
            </a:r>
          </a:p>
        </p:txBody>
      </p:sp>
      <p:sp>
        <p:nvSpPr>
          <p:cNvPr id="10" name="Content Placeholder 11"/>
          <p:cNvSpPr txBox="1">
            <a:spLocks/>
          </p:cNvSpPr>
          <p:nvPr/>
        </p:nvSpPr>
        <p:spPr>
          <a:xfrm>
            <a:off x="2577412" y="3558078"/>
            <a:ext cx="54535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occasional</a:t>
            </a:r>
          </a:p>
        </p:txBody>
      </p:sp>
      <p:sp>
        <p:nvSpPr>
          <p:cNvPr id="11" name="Content Placeholder 11"/>
          <p:cNvSpPr txBox="1">
            <a:spLocks/>
          </p:cNvSpPr>
          <p:nvPr/>
        </p:nvSpPr>
        <p:spPr>
          <a:xfrm>
            <a:off x="7814008" y="3685072"/>
            <a:ext cx="427963"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9:15 PM</a:t>
            </a:r>
          </a:p>
        </p:txBody>
      </p:sp>
      <p:sp>
        <p:nvSpPr>
          <p:cNvPr id="15" name="Content Placeholder 11"/>
          <p:cNvSpPr txBox="1">
            <a:spLocks/>
          </p:cNvSpPr>
          <p:nvPr/>
        </p:nvSpPr>
        <p:spPr>
          <a:xfrm>
            <a:off x="5382388" y="3477426"/>
            <a:ext cx="479092" cy="237923"/>
          </a:xfrm>
          <a:prstGeom prst="rect">
            <a:avLst/>
          </a:prstGeom>
        </p:spPr>
        <p:txBody>
          <a:bodyPr wrap="none" lIns="0" tIns="49231" rIns="0" bIns="49231" anchor="t" anchorCtr="0">
            <a:spAutoFit/>
          </a:bodyPr>
          <a:lstStyle/>
          <a:p>
            <a:pPr algn="l"/>
            <a:r>
              <a:rPr lang="en-US" sz="900" dirty="0" smtClean="0">
                <a:solidFill>
                  <a:srgbClr val="FFFFFF"/>
                </a:solidFill>
                <a:latin typeface="Gotham-Book"/>
                <a:cs typeface="Gotham-Book"/>
              </a:rPr>
              <a:t>8:00 PM</a:t>
            </a:r>
          </a:p>
        </p:txBody>
      </p:sp>
      <p:sp>
        <p:nvSpPr>
          <p:cNvPr id="22" name="Content Placeholder 11"/>
          <p:cNvSpPr txBox="1">
            <a:spLocks/>
          </p:cNvSpPr>
          <p:nvPr/>
        </p:nvSpPr>
        <p:spPr>
          <a:xfrm>
            <a:off x="844916" y="3910102"/>
            <a:ext cx="1379393" cy="2253859"/>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Products</a:t>
            </a:r>
          </a:p>
          <a:p>
            <a:pPr marL="228600" indent="-228600" algn="l">
              <a:buFont typeface="Arial"/>
              <a:buChar char="•"/>
            </a:pPr>
            <a:r>
              <a:rPr lang="en-US" sz="700" b="1" dirty="0" smtClean="0">
                <a:solidFill>
                  <a:srgbClr val="535353"/>
                </a:solidFill>
                <a:latin typeface="Gotham-Book"/>
                <a:cs typeface="Gotham-Book"/>
              </a:rPr>
              <a:t>REDKIN BODY FULL SHAMPOO</a:t>
            </a:r>
          </a:p>
          <a:p>
            <a:pPr marL="228600" indent="-228600" algn="l">
              <a:buFont typeface="Arial"/>
              <a:buChar char="•"/>
            </a:pPr>
            <a:r>
              <a:rPr lang="en-US" sz="700" b="1" dirty="0" smtClean="0">
                <a:solidFill>
                  <a:srgbClr val="535353"/>
                </a:solidFill>
                <a:latin typeface="Gotham-Book"/>
                <a:cs typeface="Gotham-Book"/>
              </a:rPr>
              <a:t>PAUL MITCHELL TEA TREE CONDITIONER</a:t>
            </a:r>
          </a:p>
          <a:p>
            <a:pPr marL="228600" indent="-228600" algn="l">
              <a:buFont typeface="Arial"/>
              <a:buChar char="•"/>
            </a:pPr>
            <a:r>
              <a:rPr lang="en-US" sz="700" b="1" dirty="0" smtClean="0">
                <a:solidFill>
                  <a:srgbClr val="535353"/>
                </a:solidFill>
                <a:latin typeface="Gotham-Book"/>
                <a:cs typeface="Gotham-Book"/>
              </a:rPr>
              <a:t>CHI</a:t>
            </a:r>
          </a:p>
          <a:p>
            <a:pPr marL="228600" indent="-228600" algn="l">
              <a:buFont typeface="Arial"/>
              <a:buChar char="•"/>
            </a:pPr>
            <a:r>
              <a:rPr lang="en-US" sz="700" b="1" dirty="0" smtClean="0">
                <a:solidFill>
                  <a:srgbClr val="535353"/>
                </a:solidFill>
                <a:latin typeface="Gotham-Book"/>
                <a:cs typeface="Gotham-Book"/>
              </a:rPr>
              <a:t>BIG SEXY HAIR</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examples</a:t>
            </a:r>
          </a:p>
          <a:p>
            <a:pPr marL="228600" indent="-228600" algn="l">
              <a:buFont typeface="Arial"/>
              <a:buChar char="•"/>
            </a:pPr>
            <a:r>
              <a:rPr lang="en-US" sz="700" b="1" dirty="0" smtClean="0">
                <a:solidFill>
                  <a:srgbClr val="535353"/>
                </a:solidFill>
                <a:latin typeface="Gotham-Book"/>
                <a:cs typeface="Gotham-Book"/>
              </a:rPr>
              <a:t>ONCE A MONTH GET A HAIR CUT</a:t>
            </a:r>
          </a:p>
          <a:p>
            <a:pPr marL="228600" indent="-228600" algn="l">
              <a:buFont typeface="Arial"/>
              <a:buChar char="•"/>
            </a:pPr>
            <a:r>
              <a:rPr lang="en-US" sz="700" b="1" dirty="0" smtClean="0">
                <a:solidFill>
                  <a:srgbClr val="535353"/>
                </a:solidFill>
                <a:latin typeface="Gotham-Book"/>
                <a:cs typeface="Gotham-Book"/>
              </a:rPr>
              <a:t>ONCE EVERY TWO WEEKS GET NAILS DONE</a:t>
            </a:r>
          </a:p>
          <a:p>
            <a:pPr marL="228600" indent="-228600" algn="l">
              <a:buFont typeface="Arial"/>
              <a:buChar char="•"/>
            </a:pPr>
            <a:r>
              <a:rPr lang="en-US" sz="700" b="1" dirty="0" smtClean="0">
                <a:solidFill>
                  <a:srgbClr val="535353"/>
                </a:solidFill>
                <a:latin typeface="Gotham-Book"/>
                <a:cs typeface="Gotham-Book"/>
              </a:rPr>
              <a:t>ONCE A MONTH GET A MASSAGE</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3" name="Content Placeholder 11"/>
          <p:cNvSpPr txBox="1">
            <a:spLocks/>
          </p:cNvSpPr>
          <p:nvPr/>
        </p:nvSpPr>
        <p:spPr>
          <a:xfrm>
            <a:off x="971916" y="1497102"/>
            <a:ext cx="1379393" cy="422589"/>
          </a:xfrm>
          <a:prstGeom prst="rect">
            <a:avLst/>
          </a:prstGeom>
        </p:spPr>
        <p:txBody>
          <a:bodyPr wrap="square" lIns="0" tIns="49231" rIns="0" bIns="49231" anchor="t" anchorCtr="0">
            <a:spAutoFit/>
          </a:bodyPr>
          <a:lstStyle/>
          <a:p>
            <a:pPr marL="228600" indent="-228600" algn="l">
              <a:buAutoNum type="arabicPeriod"/>
            </a:pPr>
            <a:r>
              <a:rPr lang="en-US" sz="700" b="1" dirty="0" smtClean="0">
                <a:solidFill>
                  <a:srgbClr val="535353"/>
                </a:solidFill>
                <a:latin typeface="Gotham-Book"/>
                <a:cs typeface="Gotham-Book"/>
              </a:rPr>
              <a:t>SALON VISITS</a:t>
            </a: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4" name="Content Placeholder 11"/>
          <p:cNvSpPr txBox="1">
            <a:spLocks/>
          </p:cNvSpPr>
          <p:nvPr/>
        </p:nvSpPr>
        <p:spPr>
          <a:xfrm>
            <a:off x="3765916" y="3910102"/>
            <a:ext cx="1379393" cy="1930694"/>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Products</a:t>
            </a:r>
          </a:p>
          <a:p>
            <a:pPr marL="228600" indent="-228600" algn="l">
              <a:buFont typeface="Arial"/>
              <a:buChar char="•"/>
            </a:pPr>
            <a:r>
              <a:rPr lang="en-US" sz="700" b="1" dirty="0" smtClean="0">
                <a:solidFill>
                  <a:srgbClr val="535353"/>
                </a:solidFill>
                <a:latin typeface="Gotham-Book"/>
                <a:cs typeface="Gotham-Book"/>
              </a:rPr>
              <a:t>CETAPHIL EXFOLIATING CLEANSER</a:t>
            </a:r>
          </a:p>
          <a:p>
            <a:pPr marL="228600" indent="-228600" algn="l">
              <a:buFont typeface="Arial"/>
              <a:buChar char="•"/>
            </a:pPr>
            <a:r>
              <a:rPr lang="en-US" sz="700" b="1" dirty="0" smtClean="0">
                <a:solidFill>
                  <a:srgbClr val="535353"/>
                </a:solidFill>
                <a:latin typeface="Gotham-Book"/>
                <a:cs typeface="Gotham-Book"/>
              </a:rPr>
              <a:t>NEUTROGENA  CLEANSER MASK</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Examples</a:t>
            </a:r>
          </a:p>
          <a:p>
            <a:pPr marL="228600" indent="-228600" algn="l">
              <a:buFont typeface="Arial"/>
              <a:buChar char="•"/>
            </a:pPr>
            <a:r>
              <a:rPr lang="en-US" sz="700" b="1" dirty="0" smtClean="0">
                <a:solidFill>
                  <a:srgbClr val="535353"/>
                </a:solidFill>
                <a:latin typeface="Gotham-Book"/>
                <a:cs typeface="Gotham-Book"/>
              </a:rPr>
              <a:t>DO A FACIAL MASK ONCE A WEEK</a:t>
            </a:r>
          </a:p>
          <a:p>
            <a:pPr marL="228600" indent="-228600" algn="l">
              <a:buFont typeface="Arial"/>
              <a:buChar char="•"/>
            </a:pPr>
            <a:r>
              <a:rPr lang="en-US" sz="700" b="1" dirty="0" smtClean="0">
                <a:solidFill>
                  <a:srgbClr val="535353"/>
                </a:solidFill>
                <a:latin typeface="Gotham-Book"/>
                <a:cs typeface="Gotham-Book"/>
              </a:rPr>
              <a:t>GO GET A FACIAL</a:t>
            </a:r>
          </a:p>
          <a:p>
            <a:pPr marL="228600" indent="-228600" algn="l">
              <a:buFont typeface="Arial"/>
              <a:buChar char="•"/>
            </a:pPr>
            <a:r>
              <a:rPr lang="en-US" sz="700" b="1" cap="all" dirty="0" smtClean="0">
                <a:solidFill>
                  <a:srgbClr val="535353"/>
                </a:solidFill>
                <a:latin typeface="Gotham-Book"/>
                <a:cs typeface="Gotham-Book"/>
              </a:rPr>
              <a:t>other deep cleansing measures</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sp>
        <p:nvSpPr>
          <p:cNvPr id="25" name="Content Placeholder 11"/>
          <p:cNvSpPr txBox="1">
            <a:spLocks/>
          </p:cNvSpPr>
          <p:nvPr/>
        </p:nvSpPr>
        <p:spPr>
          <a:xfrm>
            <a:off x="6686916" y="3910102"/>
            <a:ext cx="1379393" cy="2253859"/>
          </a:xfrm>
          <a:prstGeom prst="rect">
            <a:avLst/>
          </a:prstGeom>
        </p:spPr>
        <p:txBody>
          <a:bodyPr wrap="square" lIns="0" tIns="49231" rIns="0" bIns="49231" anchor="t" anchorCtr="0">
            <a:spAutoFit/>
          </a:bodyPr>
          <a:lstStyle/>
          <a:p>
            <a:pPr marL="228600" indent="-228600" algn="l"/>
            <a:r>
              <a:rPr lang="en-US" sz="700" b="1" dirty="0" smtClean="0">
                <a:solidFill>
                  <a:srgbClr val="535353"/>
                </a:solidFill>
                <a:latin typeface="Gotham-Book"/>
                <a:cs typeface="Gotham-Book"/>
              </a:rPr>
              <a:t>Products</a:t>
            </a:r>
          </a:p>
          <a:p>
            <a:pPr marL="228600" indent="-228600" algn="l">
              <a:buFont typeface="Arial"/>
              <a:buChar char="•"/>
            </a:pPr>
            <a:r>
              <a:rPr lang="en-US" sz="700" b="1" dirty="0" smtClean="0">
                <a:solidFill>
                  <a:srgbClr val="535353"/>
                </a:solidFill>
                <a:latin typeface="Gotham-Book"/>
                <a:cs typeface="Gotham-Book"/>
              </a:rPr>
              <a:t>NAIR</a:t>
            </a:r>
          </a:p>
          <a:p>
            <a:pPr marL="228600" indent="-228600" algn="l">
              <a:buFont typeface="Arial"/>
              <a:buChar char="•"/>
            </a:pPr>
            <a:r>
              <a:rPr lang="en-US" sz="700" b="1" dirty="0" smtClean="0">
                <a:solidFill>
                  <a:srgbClr val="535353"/>
                </a:solidFill>
                <a:latin typeface="Gotham-Book"/>
                <a:cs typeface="Gotham-Book"/>
              </a:rPr>
              <a:t>LASER HAIR REMOVAL</a:t>
            </a:r>
          </a:p>
          <a:p>
            <a:pPr marL="228600" indent="-228600" algn="l">
              <a:buFont typeface="Arial"/>
              <a:buChar char="•"/>
            </a:pPr>
            <a:r>
              <a:rPr lang="en-US" sz="700" b="1" dirty="0" smtClean="0">
                <a:solidFill>
                  <a:srgbClr val="535353"/>
                </a:solidFill>
                <a:latin typeface="Gotham-Book"/>
                <a:cs typeface="Gotham-Book"/>
              </a:rPr>
              <a:t>NONO HOME HAIRL REMOVAL</a:t>
            </a:r>
          </a:p>
          <a:p>
            <a:pPr marL="228600" indent="-228600" algn="l">
              <a:buFont typeface="Arial"/>
              <a:buChar char="•"/>
            </a:pPr>
            <a:r>
              <a:rPr lang="en-US" sz="700" b="1" dirty="0" smtClean="0">
                <a:solidFill>
                  <a:srgbClr val="535353"/>
                </a:solidFill>
                <a:latin typeface="Gotham-Book"/>
                <a:cs typeface="Gotham-Book"/>
              </a:rPr>
              <a:t>FOLICA HAIR REMOVAL STRIPS</a:t>
            </a:r>
          </a:p>
          <a:p>
            <a:pPr marL="228600" indent="-228600" algn="l">
              <a:buFont typeface="Arial"/>
              <a:buChar char="•"/>
            </a:pPr>
            <a:endParaRPr lang="en-US" sz="700" b="1" dirty="0" smtClean="0">
              <a:solidFill>
                <a:srgbClr val="535353"/>
              </a:solidFill>
              <a:latin typeface="Gotham-Book"/>
              <a:cs typeface="Gotham-Book"/>
            </a:endParaRPr>
          </a:p>
          <a:p>
            <a:pPr marL="228600" indent="-228600" algn="l"/>
            <a:r>
              <a:rPr lang="en-US" sz="700" b="1" dirty="0" smtClean="0">
                <a:solidFill>
                  <a:srgbClr val="535353"/>
                </a:solidFill>
                <a:latin typeface="Gotham-Book"/>
                <a:cs typeface="Gotham-Book"/>
              </a:rPr>
              <a:t>Examples</a:t>
            </a:r>
          </a:p>
          <a:p>
            <a:pPr marL="171450" indent="-171450" algn="l">
              <a:buFont typeface="Arial"/>
              <a:buChar char="•"/>
            </a:pPr>
            <a:r>
              <a:rPr lang="en-US" sz="700" b="1" dirty="0">
                <a:solidFill>
                  <a:srgbClr val="535353"/>
                </a:solidFill>
                <a:latin typeface="Gotham-Book"/>
                <a:cs typeface="Gotham-Book"/>
              </a:rPr>
              <a:t> </a:t>
            </a:r>
            <a:r>
              <a:rPr lang="en-US" sz="700" b="1" dirty="0" smtClean="0">
                <a:solidFill>
                  <a:srgbClr val="535353"/>
                </a:solidFill>
                <a:latin typeface="Gotham-Book"/>
                <a:cs typeface="Gotham-Book"/>
              </a:rPr>
              <a:t>  ONCE A WEEK TWEEZE</a:t>
            </a:r>
          </a:p>
          <a:p>
            <a:pPr algn="l"/>
            <a:r>
              <a:rPr lang="en-US" sz="700" b="1" dirty="0">
                <a:solidFill>
                  <a:srgbClr val="535353"/>
                </a:solidFill>
                <a:latin typeface="Gotham-Book"/>
                <a:cs typeface="Gotham-Book"/>
              </a:rPr>
              <a:t> </a:t>
            </a:r>
            <a:r>
              <a:rPr lang="en-US" sz="700" b="1" dirty="0" smtClean="0">
                <a:solidFill>
                  <a:srgbClr val="535353"/>
                </a:solidFill>
                <a:latin typeface="Gotham-Book"/>
                <a:cs typeface="Gotham-Book"/>
              </a:rPr>
              <a:t>         YOUR EYEBROWS</a:t>
            </a:r>
          </a:p>
          <a:p>
            <a:pPr marL="171450" indent="-171450" algn="l">
              <a:buFont typeface="Arial"/>
              <a:buChar char="•"/>
            </a:pPr>
            <a:r>
              <a:rPr lang="en-US" sz="700" b="1" dirty="0">
                <a:solidFill>
                  <a:srgbClr val="535353"/>
                </a:solidFill>
                <a:latin typeface="Gotham-Book"/>
                <a:cs typeface="Gotham-Book"/>
              </a:rPr>
              <a:t> </a:t>
            </a:r>
            <a:r>
              <a:rPr lang="en-US" sz="700" b="1" dirty="0" smtClean="0">
                <a:solidFill>
                  <a:srgbClr val="535353"/>
                </a:solidFill>
                <a:latin typeface="Gotham-Book"/>
                <a:cs typeface="Gotham-Book"/>
              </a:rPr>
              <a:t>  GO TO THE SALON AND      </a:t>
            </a:r>
          </a:p>
          <a:p>
            <a:pPr algn="l"/>
            <a:r>
              <a:rPr lang="en-US" sz="700" b="1" dirty="0" smtClean="0">
                <a:solidFill>
                  <a:srgbClr val="535353"/>
                </a:solidFill>
                <a:latin typeface="Gotham-Book"/>
                <a:cs typeface="Gotham-Book"/>
              </a:rPr>
              <a:t>          GET WAXED</a:t>
            </a:r>
          </a:p>
          <a:p>
            <a:pPr marL="171450" indent="-171450" algn="l">
              <a:buFont typeface="Arial"/>
              <a:buChar char="•"/>
            </a:pPr>
            <a:r>
              <a:rPr lang="en-US" sz="700" b="1" dirty="0">
                <a:solidFill>
                  <a:srgbClr val="535353"/>
                </a:solidFill>
                <a:latin typeface="Gotham-Book"/>
                <a:cs typeface="Gotham-Book"/>
              </a:rPr>
              <a:t> </a:t>
            </a:r>
            <a:r>
              <a:rPr lang="en-US" sz="700" b="1" dirty="0" smtClean="0">
                <a:solidFill>
                  <a:srgbClr val="535353"/>
                </a:solidFill>
                <a:latin typeface="Gotham-Book"/>
                <a:cs typeface="Gotham-Book"/>
              </a:rPr>
              <a:t>  ONCE EVERY TWO </a:t>
            </a:r>
          </a:p>
          <a:p>
            <a:pPr algn="l"/>
            <a:r>
              <a:rPr lang="en-US" sz="700" b="1" dirty="0" smtClean="0">
                <a:solidFill>
                  <a:srgbClr val="535353"/>
                </a:solidFill>
                <a:latin typeface="Gotham-Book"/>
                <a:cs typeface="Gotham-Book"/>
              </a:rPr>
              <a:t>          MONTHS GET LASER </a:t>
            </a:r>
          </a:p>
          <a:p>
            <a:pPr algn="l"/>
            <a:r>
              <a:rPr lang="en-US" sz="700" b="1" dirty="0">
                <a:solidFill>
                  <a:srgbClr val="535353"/>
                </a:solidFill>
                <a:latin typeface="Gotham-Book"/>
                <a:cs typeface="Gotham-Book"/>
              </a:rPr>
              <a:t> </a:t>
            </a:r>
            <a:r>
              <a:rPr lang="en-US" sz="700" b="1" dirty="0" smtClean="0">
                <a:solidFill>
                  <a:srgbClr val="535353"/>
                </a:solidFill>
                <a:latin typeface="Gotham-Book"/>
                <a:cs typeface="Gotham-Book"/>
              </a:rPr>
              <a:t>         HAIR REMOVAL</a:t>
            </a:r>
          </a:p>
          <a:p>
            <a:pPr marL="228600" indent="-228600" algn="l">
              <a:buFont typeface="Arial"/>
              <a:buChar char="•"/>
            </a:pPr>
            <a:endParaRPr lang="en-US" sz="700" b="1" dirty="0" smtClean="0">
              <a:solidFill>
                <a:srgbClr val="535353"/>
              </a:solidFill>
              <a:latin typeface="Gotham-Book"/>
              <a:cs typeface="Gotham-Book"/>
            </a:endParaRPr>
          </a:p>
          <a:p>
            <a:pPr marL="228600" indent="-228600" algn="l">
              <a:buFont typeface="Arial"/>
              <a:buChar char="•"/>
            </a:pPr>
            <a:endParaRPr lang="en-US" sz="700" b="1" dirty="0" smtClean="0">
              <a:solidFill>
                <a:srgbClr val="535353"/>
              </a:solidFill>
              <a:latin typeface="Gotham-Book"/>
              <a:cs typeface="Gotham-Book"/>
            </a:endParaRPr>
          </a:p>
          <a:p>
            <a:pPr marL="228600" indent="-228600" algn="l"/>
            <a:endParaRPr lang="en-US" sz="700" b="1" dirty="0" smtClean="0">
              <a:solidFill>
                <a:srgbClr val="535353"/>
              </a:solidFill>
              <a:latin typeface="Gotham-Book"/>
              <a:cs typeface="Gotham-Book"/>
            </a:endParaRPr>
          </a:p>
          <a:p>
            <a:pPr algn="l"/>
            <a:endParaRPr lang="en-US" sz="700" dirty="0">
              <a:solidFill>
                <a:srgbClr val="535353"/>
              </a:solidFill>
              <a:latin typeface="Gotham-Book"/>
              <a:cs typeface="Gotham-Book"/>
            </a:endParaRPr>
          </a:p>
        </p:txBody>
      </p:sp>
      <p:cxnSp>
        <p:nvCxnSpPr>
          <p:cNvPr id="8" name="Straight Connector 7"/>
          <p:cNvCxnSpPr/>
          <p:nvPr/>
        </p:nvCxnSpPr>
        <p:spPr bwMode="auto">
          <a:xfrm>
            <a:off x="-1075167" y="3800137"/>
            <a:ext cx="10219167" cy="0"/>
          </a:xfrm>
          <a:prstGeom prst="line">
            <a:avLst/>
          </a:prstGeom>
          <a:blipFill dpi="0" rotWithShape="0">
            <a:blip r:embed="rId2"/>
            <a:srcRect/>
            <a:tile tx="0" ty="0" sx="100000" sy="100000" flip="none" algn="tl"/>
          </a:blipFill>
          <a:ln w="50800" cap="sq" cmpd="sng" algn="ctr">
            <a:solidFill>
              <a:schemeClr val="bg2">
                <a:lumMod val="50000"/>
              </a:schemeClr>
            </a:solidFill>
            <a:prstDash val="solid"/>
            <a:miter lim="800000"/>
            <a:headEnd type="oval" w="med" len="med"/>
            <a:tailEnd type="triangle" w="lg" len="lg"/>
          </a:ln>
          <a:effectLst/>
        </p:spPr>
      </p:cxnSp>
      <p:pic>
        <p:nvPicPr>
          <p:cNvPr id="27" name="Picture 26" descr="PartE_AMmoisturizing.JPG"/>
          <p:cNvPicPr>
            <a:picLocks noChangeAspect="1"/>
          </p:cNvPicPr>
          <p:nvPr/>
        </p:nvPicPr>
        <p:blipFill>
          <a:blip r:embed="rId3"/>
          <a:srcRect l="19049" t="24588" r="41080" b="13681"/>
          <a:stretch>
            <a:fillRect/>
          </a:stretch>
        </p:blipFill>
        <p:spPr>
          <a:xfrm>
            <a:off x="6612740" y="1876475"/>
            <a:ext cx="1234145" cy="1910800"/>
          </a:xfrm>
          <a:prstGeom prst="rect">
            <a:avLst/>
          </a:prstGeom>
        </p:spPr>
      </p:pic>
      <p:pic>
        <p:nvPicPr>
          <p:cNvPr id="28" name="Picture 27" descr="Alexis haircut Salon Champu.jpg"/>
          <p:cNvPicPr>
            <a:picLocks noChangeAspect="1"/>
          </p:cNvPicPr>
          <p:nvPr/>
        </p:nvPicPr>
        <p:blipFill>
          <a:blip r:embed="rId4"/>
          <a:srcRect l="12391" t="28609" r="22395"/>
          <a:stretch>
            <a:fillRect/>
          </a:stretch>
        </p:blipFill>
        <p:spPr>
          <a:xfrm rot="5400000">
            <a:off x="418237" y="2102859"/>
            <a:ext cx="1838629" cy="1509600"/>
          </a:xfrm>
          <a:prstGeom prst="rect">
            <a:avLst/>
          </a:prstGeom>
        </p:spPr>
      </p:pic>
      <p:pic>
        <p:nvPicPr>
          <p:cNvPr id="32" name="Picture 31"/>
          <p:cNvPicPr>
            <a:picLocks noChangeAspect="1"/>
          </p:cNvPicPr>
          <p:nvPr/>
        </p:nvPicPr>
        <p:blipFill>
          <a:blip r:embed="rId5"/>
          <a:stretch>
            <a:fillRect/>
          </a:stretch>
        </p:blipFill>
        <p:spPr>
          <a:xfrm>
            <a:off x="3390673" y="2161140"/>
            <a:ext cx="2046769" cy="1615407"/>
          </a:xfrm>
          <a:prstGeom prst="rect">
            <a:avLst/>
          </a:prstGeom>
        </p:spPr>
      </p:pic>
    </p:spTree>
    <p:extLst>
      <p:ext uri="{BB962C8B-B14F-4D97-AF65-F5344CB8AC3E}">
        <p14:creationId xmlns:p14="http://schemas.microsoft.com/office/powerpoint/2010/main" val="704298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consumer types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 types align with health, beauty and wellness</a:t>
            </a:r>
            <a:endParaRPr lang="en-US" dirty="0"/>
          </a:p>
        </p:txBody>
      </p:sp>
      <p:sp>
        <p:nvSpPr>
          <p:cNvPr id="3" name="Content Placeholder 2"/>
          <p:cNvSpPr>
            <a:spLocks noGrp="1"/>
          </p:cNvSpPr>
          <p:nvPr>
            <p:ph idx="1"/>
          </p:nvPr>
        </p:nvSpPr>
        <p:spPr>
          <a:xfrm>
            <a:off x="3655869" y="1245074"/>
            <a:ext cx="4387953" cy="249586"/>
          </a:xfrm>
          <a:noFill/>
          <a:ln>
            <a:noFill/>
          </a:ln>
        </p:spPr>
        <p:txBody>
          <a:bodyPr/>
          <a:lstStyle/>
          <a:p>
            <a:r>
              <a:rPr lang="en-US" sz="1200" dirty="0" smtClean="0">
                <a:solidFill>
                  <a:srgbClr val="07A0C7"/>
                </a:solidFill>
                <a:latin typeface="Gotham - book"/>
                <a:cs typeface="Gotham - book"/>
              </a:rPr>
              <a:t>competitor: </a:t>
            </a:r>
            <a:r>
              <a:rPr lang="en-US" sz="1200" cap="none" dirty="0" smtClean="0">
                <a:solidFill>
                  <a:schemeClr val="tx1"/>
                </a:solidFill>
                <a:latin typeface="Gotham - book"/>
                <a:cs typeface="Gotham - book"/>
              </a:rPr>
              <a:t>perfectionist when it comes to appearance </a:t>
            </a:r>
          </a:p>
        </p:txBody>
      </p:sp>
      <p:sp>
        <p:nvSpPr>
          <p:cNvPr id="13" name="TextBox 12"/>
          <p:cNvSpPr txBox="1"/>
          <p:nvPr/>
        </p:nvSpPr>
        <p:spPr>
          <a:xfrm>
            <a:off x="4572268" y="2063477"/>
            <a:ext cx="4076206" cy="276999"/>
          </a:xfrm>
          <a:prstGeom prst="rect">
            <a:avLst/>
          </a:prstGeom>
          <a:noFill/>
        </p:spPr>
        <p:txBody>
          <a:bodyPr wrap="none" rtlCol="0">
            <a:spAutoFit/>
          </a:bodyPr>
          <a:lstStyle/>
          <a:p>
            <a:r>
              <a:rPr lang="en-US" sz="1200" kern="0" cap="all" dirty="0" smtClean="0">
                <a:solidFill>
                  <a:srgbClr val="07A0C7"/>
                </a:solidFill>
                <a:latin typeface="Gotham-Book"/>
                <a:ea typeface="+mn-ea"/>
                <a:cs typeface="Gotham-Book"/>
                <a:sym typeface="Gill Sans" charset="0"/>
              </a:rPr>
              <a:t>product junkie: </a:t>
            </a:r>
            <a:r>
              <a:rPr lang="en-US" sz="1200" kern="0" dirty="0" smtClean="0">
                <a:solidFill>
                  <a:srgbClr val="000000"/>
                </a:solidFill>
                <a:latin typeface="Gotham-Book"/>
                <a:ea typeface="+mn-ea"/>
                <a:cs typeface="Gotham-Book"/>
                <a:sym typeface="Gill Sans" charset="0"/>
              </a:rPr>
              <a:t>highly concerned with beauty trends</a:t>
            </a:r>
          </a:p>
        </p:txBody>
      </p:sp>
      <p:sp>
        <p:nvSpPr>
          <p:cNvPr id="14" name="Rectangle 13"/>
          <p:cNvSpPr/>
          <p:nvPr/>
        </p:nvSpPr>
        <p:spPr>
          <a:xfrm>
            <a:off x="303042" y="4098929"/>
            <a:ext cx="2425439" cy="461665"/>
          </a:xfrm>
          <a:prstGeom prst="rect">
            <a:avLst/>
          </a:prstGeom>
          <a:noFill/>
        </p:spPr>
        <p:txBody>
          <a:bodyPr wrap="none">
            <a:spAutoFit/>
          </a:bodyPr>
          <a:lstStyle/>
          <a:p>
            <a:r>
              <a:rPr lang="en-US" sz="1200" cap="all" dirty="0" smtClean="0">
                <a:solidFill>
                  <a:srgbClr val="07A0C7"/>
                </a:solidFill>
                <a:latin typeface="Gotham - book"/>
                <a:cs typeface="Gotham - book"/>
              </a:rPr>
              <a:t>fitness nut: </a:t>
            </a:r>
            <a:r>
              <a:rPr lang="en-US" sz="1200" dirty="0" smtClean="0">
                <a:solidFill>
                  <a:schemeClr val="tx1"/>
                </a:solidFill>
                <a:latin typeface="Gotham - book"/>
                <a:cs typeface="Gotham - book"/>
              </a:rPr>
              <a:t>highly concerned</a:t>
            </a:r>
          </a:p>
          <a:p>
            <a:r>
              <a:rPr lang="en-US" sz="1200" dirty="0" smtClean="0">
                <a:solidFill>
                  <a:schemeClr val="tx1"/>
                </a:solidFill>
                <a:latin typeface="Gotham - book"/>
                <a:cs typeface="Gotham - book"/>
              </a:rPr>
              <a:t> with health and fitness</a:t>
            </a:r>
          </a:p>
        </p:txBody>
      </p:sp>
      <p:sp>
        <p:nvSpPr>
          <p:cNvPr id="15" name="Rectangle 14"/>
          <p:cNvSpPr/>
          <p:nvPr/>
        </p:nvSpPr>
        <p:spPr>
          <a:xfrm>
            <a:off x="5773255" y="3299504"/>
            <a:ext cx="2972989" cy="461665"/>
          </a:xfrm>
          <a:prstGeom prst="rect">
            <a:avLst/>
          </a:prstGeom>
          <a:noFill/>
        </p:spPr>
        <p:txBody>
          <a:bodyPr wrap="none">
            <a:spAutoFit/>
          </a:bodyPr>
          <a:lstStyle/>
          <a:p>
            <a:r>
              <a:rPr lang="en-US" sz="1200" cap="all" dirty="0" smtClean="0">
                <a:solidFill>
                  <a:srgbClr val="07A0C7"/>
                </a:solidFill>
                <a:latin typeface="Gotham - book"/>
                <a:cs typeface="Gotham - book"/>
              </a:rPr>
              <a:t>one &amp; done: </a:t>
            </a:r>
            <a:r>
              <a:rPr lang="en-US" sz="1200" dirty="0" smtClean="0">
                <a:solidFill>
                  <a:srgbClr val="000000"/>
                </a:solidFill>
                <a:latin typeface="Gotham - book"/>
                <a:cs typeface="Gotham - book"/>
              </a:rPr>
              <a:t>doesn’t want to waste too </a:t>
            </a:r>
          </a:p>
          <a:p>
            <a:r>
              <a:rPr lang="en-US" sz="1200" dirty="0" smtClean="0">
                <a:solidFill>
                  <a:srgbClr val="000000"/>
                </a:solidFill>
                <a:latin typeface="Gotham - book"/>
                <a:cs typeface="Gotham - book"/>
              </a:rPr>
              <a:t>much time on beauty</a:t>
            </a:r>
            <a:endParaRPr lang="en-US" sz="1200" cap="all" dirty="0" smtClean="0">
              <a:solidFill>
                <a:srgbClr val="000000"/>
              </a:solidFill>
              <a:latin typeface="Gotham - book"/>
              <a:cs typeface="Gotham - book"/>
            </a:endParaRPr>
          </a:p>
        </p:txBody>
      </p:sp>
      <p:sp>
        <p:nvSpPr>
          <p:cNvPr id="16" name="Rectangle 15"/>
          <p:cNvSpPr/>
          <p:nvPr/>
        </p:nvSpPr>
        <p:spPr>
          <a:xfrm>
            <a:off x="639353" y="2904134"/>
            <a:ext cx="2442796" cy="461665"/>
          </a:xfrm>
          <a:prstGeom prst="rect">
            <a:avLst/>
          </a:prstGeom>
          <a:noFill/>
        </p:spPr>
        <p:txBody>
          <a:bodyPr wrap="none">
            <a:spAutoFit/>
          </a:bodyPr>
          <a:lstStyle/>
          <a:p>
            <a:r>
              <a:rPr lang="en-US" sz="1200" cap="all" dirty="0" smtClean="0">
                <a:solidFill>
                  <a:srgbClr val="07A0C7"/>
                </a:solidFill>
                <a:latin typeface="Gotham - book"/>
                <a:cs typeface="Gotham - book"/>
              </a:rPr>
              <a:t>time crunched</a:t>
            </a:r>
            <a:r>
              <a:rPr lang="en-US" sz="1200" cap="all" dirty="0" smtClean="0">
                <a:solidFill>
                  <a:srgbClr val="000000"/>
                </a:solidFill>
                <a:latin typeface="Gotham - book"/>
                <a:cs typeface="Gotham - book"/>
              </a:rPr>
              <a:t>: </a:t>
            </a:r>
            <a:r>
              <a:rPr lang="en-US" sz="1200" dirty="0" smtClean="0">
                <a:solidFill>
                  <a:srgbClr val="000000"/>
                </a:solidFill>
                <a:latin typeface="Gotham - book"/>
                <a:cs typeface="Gotham - book"/>
              </a:rPr>
              <a:t>would focus</a:t>
            </a:r>
          </a:p>
          <a:p>
            <a:r>
              <a:rPr lang="en-US" sz="1200" dirty="0" smtClean="0">
                <a:solidFill>
                  <a:srgbClr val="000000"/>
                </a:solidFill>
                <a:latin typeface="Gotham - book"/>
                <a:cs typeface="Gotham - book"/>
              </a:rPr>
              <a:t> more on beauty if had more time</a:t>
            </a:r>
          </a:p>
        </p:txBody>
      </p:sp>
      <p:sp>
        <p:nvSpPr>
          <p:cNvPr id="17" name="Rectangle 16"/>
          <p:cNvSpPr/>
          <p:nvPr/>
        </p:nvSpPr>
        <p:spPr>
          <a:xfrm>
            <a:off x="6043960" y="4243142"/>
            <a:ext cx="2861706" cy="276999"/>
          </a:xfrm>
          <a:prstGeom prst="rect">
            <a:avLst/>
          </a:prstGeom>
          <a:noFill/>
        </p:spPr>
        <p:txBody>
          <a:bodyPr wrap="none">
            <a:spAutoFit/>
          </a:bodyPr>
          <a:lstStyle/>
          <a:p>
            <a:r>
              <a:rPr lang="en-US" sz="1200" cap="all" dirty="0" smtClean="0">
                <a:solidFill>
                  <a:srgbClr val="07A0C7"/>
                </a:solidFill>
                <a:latin typeface="Gotham - book"/>
                <a:cs typeface="Gotham - book"/>
              </a:rPr>
              <a:t>holistic</a:t>
            </a:r>
            <a:r>
              <a:rPr lang="en-US" sz="1200" cap="all" dirty="0" smtClean="0">
                <a:solidFill>
                  <a:schemeClr val="tx1"/>
                </a:solidFill>
                <a:latin typeface="Gotham - book"/>
                <a:cs typeface="Gotham - book"/>
              </a:rPr>
              <a:t>: </a:t>
            </a:r>
            <a:r>
              <a:rPr lang="en-US" sz="1200" dirty="0" smtClean="0">
                <a:solidFill>
                  <a:schemeClr val="tx1"/>
                </a:solidFill>
                <a:latin typeface="Gotham - book"/>
                <a:cs typeface="Gotham - book"/>
              </a:rPr>
              <a:t>seeks wellness over beauty</a:t>
            </a:r>
          </a:p>
        </p:txBody>
      </p:sp>
      <p:sp>
        <p:nvSpPr>
          <p:cNvPr id="18" name="Rectangle 17"/>
          <p:cNvSpPr/>
          <p:nvPr/>
        </p:nvSpPr>
        <p:spPr>
          <a:xfrm>
            <a:off x="4010404" y="1668478"/>
            <a:ext cx="3018775" cy="276999"/>
          </a:xfrm>
          <a:prstGeom prst="rect">
            <a:avLst/>
          </a:prstGeom>
          <a:noFill/>
        </p:spPr>
        <p:txBody>
          <a:bodyPr wrap="none">
            <a:spAutoFit/>
          </a:bodyPr>
          <a:lstStyle/>
          <a:p>
            <a:r>
              <a:rPr lang="en-US" sz="1200" cap="all" dirty="0" smtClean="0">
                <a:solidFill>
                  <a:srgbClr val="07A0C7"/>
                </a:solidFill>
                <a:latin typeface="Gotham - book"/>
                <a:cs typeface="Gotham - book"/>
              </a:rPr>
              <a:t>insecure: </a:t>
            </a:r>
            <a:r>
              <a:rPr lang="en-US" sz="1200" dirty="0" smtClean="0">
                <a:solidFill>
                  <a:srgbClr val="000000"/>
                </a:solidFill>
                <a:latin typeface="Gotham - book"/>
                <a:cs typeface="Gotham - book"/>
              </a:rPr>
              <a:t>anxious about physical flaws</a:t>
            </a:r>
          </a:p>
        </p:txBody>
      </p:sp>
      <p:sp>
        <p:nvSpPr>
          <p:cNvPr id="19" name="Rectangle 18"/>
          <p:cNvSpPr/>
          <p:nvPr/>
        </p:nvSpPr>
        <p:spPr>
          <a:xfrm>
            <a:off x="2531334" y="5318381"/>
            <a:ext cx="3394905" cy="276999"/>
          </a:xfrm>
          <a:prstGeom prst="rect">
            <a:avLst/>
          </a:prstGeom>
          <a:noFill/>
        </p:spPr>
        <p:txBody>
          <a:bodyPr wrap="none">
            <a:spAutoFit/>
          </a:bodyPr>
          <a:lstStyle/>
          <a:p>
            <a:r>
              <a:rPr lang="en-US" sz="1200" cap="all" dirty="0" smtClean="0">
                <a:solidFill>
                  <a:srgbClr val="07A0C7"/>
                </a:solidFill>
                <a:latin typeface="Gotham - book"/>
                <a:cs typeface="Gotham - book"/>
              </a:rPr>
              <a:t>moderator: </a:t>
            </a:r>
            <a:r>
              <a:rPr lang="en-US" sz="1200" dirty="0" smtClean="0">
                <a:solidFill>
                  <a:schemeClr val="tx1"/>
                </a:solidFill>
                <a:latin typeface="Gotham - book"/>
                <a:cs typeface="Gotham - book"/>
              </a:rPr>
              <a:t>practical about daily challenges</a:t>
            </a:r>
          </a:p>
        </p:txBody>
      </p:sp>
      <p:sp>
        <p:nvSpPr>
          <p:cNvPr id="21" name="Oval 20"/>
          <p:cNvSpPr/>
          <p:nvPr/>
        </p:nvSpPr>
        <p:spPr bwMode="auto">
          <a:xfrm>
            <a:off x="3381736" y="2435892"/>
            <a:ext cx="1612784" cy="161278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22" name="Oval 21"/>
          <p:cNvSpPr/>
          <p:nvPr/>
        </p:nvSpPr>
        <p:spPr bwMode="auto">
          <a:xfrm>
            <a:off x="2854311" y="3519126"/>
            <a:ext cx="1572414" cy="157241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H</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23" name="Oval 22"/>
          <p:cNvSpPr/>
          <p:nvPr/>
        </p:nvSpPr>
        <p:spPr bwMode="auto">
          <a:xfrm>
            <a:off x="4030180" y="3520729"/>
            <a:ext cx="1556870" cy="155687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cxnSp>
        <p:nvCxnSpPr>
          <p:cNvPr id="30" name="Straight Connector 29"/>
          <p:cNvCxnSpPr>
            <a:stCxn id="21" idx="2"/>
          </p:cNvCxnSpPr>
          <p:nvPr/>
        </p:nvCxnSpPr>
        <p:spPr bwMode="auto">
          <a:xfrm rot="10800000">
            <a:off x="2952374" y="3174872"/>
            <a:ext cx="429363" cy="67413"/>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31" name="Straight Connector 30"/>
          <p:cNvCxnSpPr/>
          <p:nvPr/>
        </p:nvCxnSpPr>
        <p:spPr bwMode="auto">
          <a:xfrm rot="10800000">
            <a:off x="2328476" y="4422541"/>
            <a:ext cx="537201" cy="19297"/>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32" name="Straight Connector 31"/>
          <p:cNvCxnSpPr>
            <a:stCxn id="15" idx="1"/>
          </p:cNvCxnSpPr>
          <p:nvPr/>
        </p:nvCxnSpPr>
        <p:spPr bwMode="auto">
          <a:xfrm rot="10800000" flipV="1">
            <a:off x="4909623" y="3530337"/>
            <a:ext cx="863633" cy="8594"/>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34" name="Straight Connector 33"/>
          <p:cNvCxnSpPr/>
          <p:nvPr/>
        </p:nvCxnSpPr>
        <p:spPr bwMode="auto">
          <a:xfrm rot="5400000" flipH="1" flipV="1">
            <a:off x="3962665" y="5001819"/>
            <a:ext cx="449152" cy="63275"/>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35" name="Straight Connector 34"/>
          <p:cNvCxnSpPr/>
          <p:nvPr/>
        </p:nvCxnSpPr>
        <p:spPr bwMode="auto">
          <a:xfrm rot="10800000">
            <a:off x="5440817" y="4348586"/>
            <a:ext cx="564198" cy="18255"/>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40" name="Straight Connector 39"/>
          <p:cNvCxnSpPr/>
          <p:nvPr/>
        </p:nvCxnSpPr>
        <p:spPr bwMode="auto">
          <a:xfrm rot="16200000" flipV="1">
            <a:off x="3442630" y="1838070"/>
            <a:ext cx="958035" cy="267387"/>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44" name="Straight Connector 43"/>
          <p:cNvCxnSpPr>
            <a:stCxn id="21" idx="0"/>
          </p:cNvCxnSpPr>
          <p:nvPr/>
        </p:nvCxnSpPr>
        <p:spPr bwMode="auto">
          <a:xfrm rot="5400000" flipH="1" flipV="1">
            <a:off x="3967653" y="2192237"/>
            <a:ext cx="464130" cy="23181"/>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cxnSp>
        <p:nvCxnSpPr>
          <p:cNvPr id="48" name="Straight Connector 47"/>
          <p:cNvCxnSpPr/>
          <p:nvPr/>
        </p:nvCxnSpPr>
        <p:spPr bwMode="auto">
          <a:xfrm flipV="1">
            <a:off x="4273682" y="2317099"/>
            <a:ext cx="416694" cy="170935"/>
          </a:xfrm>
          <a:prstGeom prst="line">
            <a:avLst/>
          </a:prstGeom>
          <a:blipFill dpi="0" rotWithShape="0">
            <a:blip r:embed="rId2"/>
            <a:srcRect/>
            <a:tile tx="0" ty="0" sx="100000" sy="100000" flip="none" algn="tl"/>
          </a:blipFill>
          <a:ln w="22225" cap="flat" cmpd="sng" algn="ctr">
            <a:solidFill>
              <a:srgbClr val="07A0C7"/>
            </a:solidFill>
            <a:prstDash val="solid"/>
            <a:round/>
            <a:headEnd type="none" w="med" len="med"/>
            <a:tailEnd type="none" w="med" len="med"/>
          </a:ln>
          <a:effectLst/>
        </p:spPr>
      </p:cxnSp>
    </p:spTree>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beauty, health &amp; wellness?</a:t>
            </a:r>
            <a:endParaRPr lang="en-US" dirty="0"/>
          </a:p>
        </p:txBody>
      </p:sp>
    </p:spTree>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smtClean="0"/>
              <a:t>product junkie</a:t>
            </a:r>
            <a:endParaRPr lang="en-US" dirty="0"/>
          </a:p>
        </p:txBody>
      </p:sp>
      <p:sp>
        <p:nvSpPr>
          <p:cNvPr id="35" name="Content Placeholder 34"/>
          <p:cNvSpPr>
            <a:spLocks noGrp="1"/>
          </p:cNvSpPr>
          <p:nvPr>
            <p:ph idx="1"/>
          </p:nvPr>
        </p:nvSpPr>
        <p:spPr>
          <a:xfrm>
            <a:off x="483047" y="1243836"/>
            <a:ext cx="4760239" cy="1265249"/>
          </a:xfrm>
        </p:spPr>
        <p:txBody>
          <a:bodyPr/>
          <a:lstStyle/>
          <a:p>
            <a:pPr>
              <a:buFont typeface="Arial"/>
              <a:buChar char="•"/>
            </a:pPr>
            <a:r>
              <a:rPr lang="en-US" sz="1600" dirty="0" smtClean="0"/>
              <a:t> highly concerned with appearance</a:t>
            </a:r>
          </a:p>
          <a:p>
            <a:pPr>
              <a:buFont typeface="Arial"/>
              <a:buChar char="•"/>
            </a:pPr>
            <a:r>
              <a:rPr lang="en-US" sz="1600" dirty="0" smtClean="0"/>
              <a:t>passionate about beauty</a:t>
            </a:r>
          </a:p>
          <a:p>
            <a:pPr>
              <a:buFont typeface="Arial"/>
              <a:buChar char="•"/>
            </a:pPr>
            <a:r>
              <a:rPr lang="en-US" sz="1600" dirty="0" smtClean="0"/>
              <a:t>insatiable appetite for new things</a:t>
            </a:r>
            <a:endParaRPr lang="en-US" sz="1600" dirty="0"/>
          </a:p>
        </p:txBody>
      </p:sp>
      <p:grpSp>
        <p:nvGrpSpPr>
          <p:cNvPr id="2" name="Group 11"/>
          <p:cNvGrpSpPr/>
          <p:nvPr/>
        </p:nvGrpSpPr>
        <p:grpSpPr>
          <a:xfrm>
            <a:off x="582999" y="3132265"/>
            <a:ext cx="3982599" cy="1426533"/>
            <a:chOff x="3435342" y="1820335"/>
            <a:chExt cx="5403412" cy="1426533"/>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402344"/>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I am addicted to products! I’m always looking online and in magazines for the latest trends and stay up late watching </a:t>
              </a:r>
              <a:r>
                <a:rPr lang="en-US" sz="1300" dirty="0" err="1" smtClean="0">
                  <a:solidFill>
                    <a:srgbClr val="000000"/>
                  </a:solidFill>
                  <a:latin typeface="Gotham-Book"/>
                  <a:ea typeface="Verdana"/>
                  <a:cs typeface="Gotham-Book"/>
                </a:rPr>
                <a:t>youtube</a:t>
              </a:r>
              <a:r>
                <a:rPr lang="en-US" sz="1300" dirty="0" smtClean="0">
                  <a:solidFill>
                    <a:srgbClr val="000000"/>
                  </a:solidFill>
                  <a:latin typeface="Gotham-Book"/>
                  <a:ea typeface="Verdana"/>
                  <a:cs typeface="Gotham-Book"/>
                </a:rPr>
                <a:t> tutorials! If I see something new, I just feel like I have to have it.</a:t>
              </a:r>
              <a:endParaRPr lang="en-US" sz="1300" dirty="0" smtClean="0">
                <a:solidFill>
                  <a:srgbClr val="000000"/>
                </a:solidFill>
                <a:latin typeface="Gotham-Book"/>
                <a:cs typeface="Gotham-Book"/>
              </a:endParaRPr>
            </a:p>
          </p:txBody>
        </p:sp>
      </p:grpSp>
      <p:grpSp>
        <p:nvGrpSpPr>
          <p:cNvPr id="5" name="Group 25"/>
          <p:cNvGrpSpPr/>
          <p:nvPr/>
        </p:nvGrpSpPr>
        <p:grpSpPr>
          <a:xfrm>
            <a:off x="582999" y="4517924"/>
            <a:ext cx="4057305" cy="838464"/>
            <a:chOff x="3435342" y="1808240"/>
            <a:chExt cx="5403412" cy="838464"/>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the latest trends, the newest products, the perfect solution to my beauty needs</a:t>
              </a:r>
              <a:endParaRPr lang="en-US" sz="1300" dirty="0">
                <a:solidFill>
                  <a:srgbClr val="000000"/>
                </a:solidFill>
                <a:latin typeface="Gotham-Book"/>
                <a:cs typeface="Gotham-Book"/>
              </a:endParaRPr>
            </a:p>
          </p:txBody>
        </p:sp>
      </p:grpSp>
      <p:grpSp>
        <p:nvGrpSpPr>
          <p:cNvPr id="18"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I hate the idea that someone will have the newest products before me.</a:t>
              </a:r>
              <a:endParaRPr lang="en-US" sz="1300" dirty="0">
                <a:solidFill>
                  <a:srgbClr val="000000"/>
                </a:solidFill>
                <a:latin typeface="Gotham-Book"/>
                <a:cs typeface="Gotham-Book"/>
              </a:endParaRPr>
            </a:p>
          </p:txBody>
        </p:sp>
      </p:grpSp>
      <p:grpSp>
        <p:nvGrpSpPr>
          <p:cNvPr id="22" name="Group 21"/>
          <p:cNvGrpSpPr/>
          <p:nvPr/>
        </p:nvGrpSpPr>
        <p:grpSpPr>
          <a:xfrm>
            <a:off x="5600886" y="2966968"/>
            <a:ext cx="2868386" cy="1262835"/>
            <a:chOff x="6023365" y="2118350"/>
            <a:chExt cx="2868386" cy="1262835"/>
          </a:xfrm>
        </p:grpSpPr>
        <p:sp>
          <p:nvSpPr>
            <p:cNvPr id="23" name="Rectangle 22"/>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65522"/>
              <a:ext cx="2514325" cy="1015663"/>
            </a:xfrm>
            <a:prstGeom prst="rect">
              <a:avLst/>
            </a:prstGeom>
          </p:spPr>
          <p:txBody>
            <a:bodyPr wrap="square">
              <a:spAutoFit/>
            </a:bodyPr>
            <a:lstStyle/>
            <a:p>
              <a:pPr marL="0" lvl="1" algn="l"/>
              <a:r>
                <a:rPr lang="en-US" sz="1200" dirty="0" smtClean="0">
                  <a:solidFill>
                    <a:schemeClr val="bg1"/>
                  </a:solidFill>
                  <a:latin typeface="Gotham-Book"/>
                  <a:cs typeface="Gotham-Book"/>
                </a:rPr>
                <a:t>I’m always searching for the next big thing even though I like the products I’m using now. I’m just never satisfied!</a:t>
              </a:r>
            </a:p>
            <a:p>
              <a:pPr algn="l"/>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30" name="Picture 29"/>
          <p:cNvPicPr>
            <a:picLocks noChangeAspect="1"/>
          </p:cNvPicPr>
          <p:nvPr/>
        </p:nvPicPr>
        <p:blipFill>
          <a:blip r:embed="rId4"/>
          <a:stretch>
            <a:fillRect/>
          </a:stretch>
        </p:blipFill>
        <p:spPr>
          <a:xfrm>
            <a:off x="5609665" y="344095"/>
            <a:ext cx="2832100" cy="2538057"/>
          </a:xfrm>
          <a:prstGeom prst="rect">
            <a:avLst/>
          </a:prstGeom>
        </p:spPr>
      </p:pic>
      <p:sp>
        <p:nvSpPr>
          <p:cNvPr id="31" name="Oval 30"/>
          <p:cNvSpPr/>
          <p:nvPr/>
        </p:nvSpPr>
        <p:spPr bwMode="auto">
          <a:xfrm>
            <a:off x="7461535" y="4479500"/>
            <a:ext cx="1020329" cy="1020329"/>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B</a:t>
            </a:r>
            <a:endParaRPr lang="en-US" sz="1400" dirty="0">
              <a:solidFill>
                <a:schemeClr val="bg1"/>
              </a:solidFill>
              <a:latin typeface="Gotham-Book"/>
              <a:cs typeface="Gotham-Book"/>
            </a:endParaRPr>
          </a:p>
        </p:txBody>
      </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grpSp>
        <p:nvGrpSpPr>
          <p:cNvPr id="46" name="Group 45"/>
          <p:cNvGrpSpPr/>
          <p:nvPr/>
        </p:nvGrpSpPr>
        <p:grpSpPr>
          <a:xfrm>
            <a:off x="5600886" y="4459354"/>
            <a:ext cx="914400" cy="1380001"/>
            <a:chOff x="5600886" y="4281115"/>
            <a:chExt cx="914400" cy="1380001"/>
          </a:xfrm>
        </p:grpSpPr>
        <p:sp>
          <p:nvSpPr>
            <p:cNvPr id="39"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40"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41"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44"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45"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9" name="TextBox 48"/>
          <p:cNvSpPr txBox="1"/>
          <p:nvPr/>
        </p:nvSpPr>
        <p:spPr>
          <a:xfrm>
            <a:off x="6563109" y="4701038"/>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50" name="TextBox 49"/>
          <p:cNvSpPr txBox="1"/>
          <p:nvPr/>
        </p:nvSpPr>
        <p:spPr>
          <a:xfrm>
            <a:off x="6548393" y="5544112"/>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61" name="Straight Connector 60"/>
          <p:cNvCxnSpPr/>
          <p:nvPr/>
        </p:nvCxnSpPr>
        <p:spPr bwMode="auto">
          <a:xfrm rot="5400000">
            <a:off x="6122090" y="5129923"/>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62" name="TextBox 61"/>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entirely driven by beauty</a:t>
            </a: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one &amp; Done</a:t>
            </a:r>
            <a:endParaRPr lang="en-US" dirty="0"/>
          </a:p>
        </p:txBody>
      </p:sp>
      <p:sp>
        <p:nvSpPr>
          <p:cNvPr id="35" name="Content Placeholder 34"/>
          <p:cNvSpPr>
            <a:spLocks noGrp="1"/>
          </p:cNvSpPr>
          <p:nvPr>
            <p:ph idx="1"/>
          </p:nvPr>
        </p:nvSpPr>
        <p:spPr>
          <a:xfrm>
            <a:off x="483047" y="1243836"/>
            <a:ext cx="4760239" cy="1265249"/>
          </a:xfrm>
        </p:spPr>
        <p:txBody>
          <a:bodyPr/>
          <a:lstStyle/>
          <a:p>
            <a:pPr>
              <a:buFont typeface="Arial"/>
              <a:buChar char="•"/>
            </a:pPr>
            <a:r>
              <a:rPr lang="en-US" sz="1600" dirty="0" smtClean="0"/>
              <a:t> practical</a:t>
            </a:r>
          </a:p>
          <a:p>
            <a:pPr>
              <a:buFont typeface="Arial"/>
              <a:buChar char="•"/>
            </a:pPr>
            <a:r>
              <a:rPr lang="en-US" sz="1600" dirty="0" smtClean="0"/>
              <a:t>grounded</a:t>
            </a:r>
          </a:p>
          <a:p>
            <a:pPr>
              <a:buFont typeface="Arial"/>
              <a:buChar char="•"/>
            </a:pPr>
            <a:r>
              <a:rPr lang="en-US" sz="1600" dirty="0" smtClean="0"/>
              <a:t>modest</a:t>
            </a:r>
            <a:endParaRPr lang="en-US" sz="1600" dirty="0"/>
          </a:p>
        </p:txBody>
      </p:sp>
      <p:grpSp>
        <p:nvGrpSpPr>
          <p:cNvPr id="2" name="Group 11"/>
          <p:cNvGrpSpPr/>
          <p:nvPr/>
        </p:nvGrpSpPr>
        <p:grpSpPr>
          <a:xfrm>
            <a:off x="582999" y="3132265"/>
            <a:ext cx="3982599" cy="1026424"/>
            <a:chOff x="3435342" y="1820335"/>
            <a:chExt cx="5403412" cy="1026424"/>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I care about how I look but I’d rather just be out the door and be done with it. anything that can make my routine go faster is good!</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1038519"/>
            <a:chOff x="3435342" y="1808240"/>
            <a:chExt cx="5403412" cy="1038519"/>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time savers, ways to put less effort into looking good, good quality products that are easy to use</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I don’t want to waste too much time on my appearance but I still want to look good.</a:t>
              </a:r>
              <a:endParaRPr lang="en-US" sz="1300" dirty="0">
                <a:solidFill>
                  <a:srgbClr val="000000"/>
                </a:solidFill>
                <a:latin typeface="Gotham-Book"/>
                <a:cs typeface="Gotham-Book"/>
              </a:endParaRPr>
            </a:p>
          </p:txBody>
        </p:sp>
      </p:grpSp>
      <p:grpSp>
        <p:nvGrpSpPr>
          <p:cNvPr id="6" name="Group 21"/>
          <p:cNvGrpSpPr/>
          <p:nvPr/>
        </p:nvGrpSpPr>
        <p:grpSpPr>
          <a:xfrm>
            <a:off x="5600886" y="2966968"/>
            <a:ext cx="3143368" cy="1262835"/>
            <a:chOff x="6023365" y="2118350"/>
            <a:chExt cx="2868386" cy="1262835"/>
          </a:xfrm>
        </p:grpSpPr>
        <p:sp>
          <p:nvSpPr>
            <p:cNvPr id="23" name="Rectangle 22"/>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65522"/>
              <a:ext cx="2514325" cy="1015663"/>
            </a:xfrm>
            <a:prstGeom prst="rect">
              <a:avLst/>
            </a:prstGeom>
          </p:spPr>
          <p:txBody>
            <a:bodyPr wrap="square">
              <a:spAutoFit/>
            </a:bodyPr>
            <a:lstStyle/>
            <a:p>
              <a:pPr marL="0" lvl="1" algn="l"/>
              <a:r>
                <a:rPr lang="en-US" sz="1200" dirty="0" smtClean="0">
                  <a:solidFill>
                    <a:schemeClr val="bg1"/>
                  </a:solidFill>
                  <a:latin typeface="Gotham-Book"/>
                  <a:cs typeface="Gotham-Book"/>
                </a:rPr>
                <a:t>I prefer to sleep in on weekday mornings…I am NOT one of those women that spend hours on their hair in the morning!!</a:t>
              </a:r>
            </a:p>
            <a:p>
              <a:pPr algn="l"/>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1" name="Oval 30"/>
          <p:cNvSpPr/>
          <p:nvPr/>
        </p:nvSpPr>
        <p:spPr bwMode="auto">
          <a:xfrm>
            <a:off x="7160728" y="4840032"/>
            <a:ext cx="782336" cy="782336"/>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B</a:t>
            </a:r>
            <a:endParaRPr lang="en-US" sz="1400" dirty="0">
              <a:solidFill>
                <a:schemeClr val="bg1"/>
              </a:solidFill>
              <a:latin typeface="Gotham-Book"/>
              <a:cs typeface="Gotham-Book"/>
            </a:endParaRPr>
          </a:p>
        </p:txBody>
      </p:sp>
      <p:sp>
        <p:nvSpPr>
          <p:cNvPr id="32" name="Oval 31"/>
          <p:cNvSpPr/>
          <p:nvPr/>
        </p:nvSpPr>
        <p:spPr bwMode="auto">
          <a:xfrm>
            <a:off x="7656864" y="4566746"/>
            <a:ext cx="676625" cy="676625"/>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pic>
        <p:nvPicPr>
          <p:cNvPr id="37" name="Picture 36"/>
          <p:cNvPicPr>
            <a:picLocks noChangeAspect="1"/>
          </p:cNvPicPr>
          <p:nvPr/>
        </p:nvPicPr>
        <p:blipFill>
          <a:blip r:embed="rId4"/>
          <a:srcRect r="2098" b="35912"/>
          <a:stretch>
            <a:fillRect/>
          </a:stretch>
        </p:blipFill>
        <p:spPr>
          <a:xfrm>
            <a:off x="5516337" y="145144"/>
            <a:ext cx="2855416" cy="2812143"/>
          </a:xfrm>
          <a:prstGeom prst="rect">
            <a:avLst/>
          </a:prstGeom>
        </p:spPr>
      </p:pic>
      <p:grpSp>
        <p:nvGrpSpPr>
          <p:cNvPr id="30" name="Group 29"/>
          <p:cNvGrpSpPr/>
          <p:nvPr/>
        </p:nvGrpSpPr>
        <p:grpSpPr>
          <a:xfrm>
            <a:off x="5600886" y="4459354"/>
            <a:ext cx="914400" cy="1380001"/>
            <a:chOff x="5600886" y="4281115"/>
            <a:chExt cx="914400" cy="1380001"/>
          </a:xfrm>
        </p:grpSpPr>
        <p:sp>
          <p:nvSpPr>
            <p:cNvPr id="34"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8"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40"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41"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2" name="TextBox 41"/>
          <p:cNvSpPr txBox="1"/>
          <p:nvPr/>
        </p:nvSpPr>
        <p:spPr>
          <a:xfrm>
            <a:off x="6563109" y="4433678"/>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3" name="TextBox 42"/>
          <p:cNvSpPr txBox="1"/>
          <p:nvPr/>
        </p:nvSpPr>
        <p:spPr>
          <a:xfrm>
            <a:off x="6563109" y="4990678"/>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4" name="Straight Connector 43"/>
          <p:cNvCxnSpPr/>
          <p:nvPr/>
        </p:nvCxnSpPr>
        <p:spPr bwMode="auto">
          <a:xfrm rot="5400000">
            <a:off x="6122090" y="5129923"/>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5" name="TextBox 44"/>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driven by wellness and beauty</a:t>
            </a: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fitness nut</a:t>
            </a:r>
            <a:endParaRPr lang="en-US" dirty="0"/>
          </a:p>
        </p:txBody>
      </p:sp>
      <p:sp>
        <p:nvSpPr>
          <p:cNvPr id="35" name="Content Placeholder 34"/>
          <p:cNvSpPr>
            <a:spLocks noGrp="1"/>
          </p:cNvSpPr>
          <p:nvPr>
            <p:ph idx="1"/>
          </p:nvPr>
        </p:nvSpPr>
        <p:spPr>
          <a:xfrm>
            <a:off x="483047" y="1243836"/>
            <a:ext cx="4760239" cy="1265249"/>
          </a:xfrm>
        </p:spPr>
        <p:txBody>
          <a:bodyPr/>
          <a:lstStyle/>
          <a:p>
            <a:pPr>
              <a:buFont typeface="Arial"/>
              <a:buChar char="•"/>
            </a:pPr>
            <a:r>
              <a:rPr lang="en-US" sz="1600" dirty="0" smtClean="0"/>
              <a:t> physically active </a:t>
            </a:r>
          </a:p>
          <a:p>
            <a:pPr>
              <a:buFont typeface="Arial"/>
              <a:buChar char="•"/>
            </a:pPr>
            <a:r>
              <a:rPr lang="en-US" sz="1600" dirty="0" smtClean="0"/>
              <a:t>pro-active about my health</a:t>
            </a:r>
          </a:p>
          <a:p>
            <a:pPr>
              <a:buFont typeface="Arial"/>
              <a:buChar char="•"/>
            </a:pPr>
            <a:r>
              <a:rPr lang="en-US" sz="1600" dirty="0" smtClean="0"/>
              <a:t>zealous about keeping fit</a:t>
            </a:r>
            <a:endParaRPr lang="en-US" sz="1600" dirty="0"/>
          </a:p>
        </p:txBody>
      </p:sp>
      <p:grpSp>
        <p:nvGrpSpPr>
          <p:cNvPr id="2" name="Group 11"/>
          <p:cNvGrpSpPr/>
          <p:nvPr/>
        </p:nvGrpSpPr>
        <p:grpSpPr>
          <a:xfrm>
            <a:off x="582999" y="3132265"/>
            <a:ext cx="3982599" cy="1226479"/>
            <a:chOff x="3435342" y="1820335"/>
            <a:chExt cx="5403412" cy="1226479"/>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202290"/>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being in good shape is really important to me. I work out almost every day, take daily vitamins, and drink shakes in the morning and night. </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1038519"/>
            <a:chOff x="3435342" y="1808240"/>
            <a:chExt cx="5403412" cy="1038519"/>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I want assurance that I am safe from illness, and the security in knowing I’m doing everything I can to stay in good physical shape</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err="1" smtClean="0">
                  <a:solidFill>
                    <a:srgbClr val="000000"/>
                  </a:solidFill>
                  <a:latin typeface="Gotham-Book"/>
                  <a:cs typeface="Gotham-Book"/>
                </a:rPr>
                <a:t>im</a:t>
              </a:r>
              <a:r>
                <a:rPr lang="en-US" sz="1300" dirty="0" smtClean="0">
                  <a:solidFill>
                    <a:srgbClr val="000000"/>
                  </a:solidFill>
                  <a:latin typeface="Gotham-Book"/>
                  <a:cs typeface="Gotham-Book"/>
                </a:rPr>
                <a:t> worried about getting older and more frail, and any disease or illnesses that I can’t control</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296603"/>
            <a:chOff x="6023365" y="2118349"/>
            <a:chExt cx="2868386" cy="1296603"/>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47379"/>
              <a:ext cx="2514325" cy="1015663"/>
            </a:xfrm>
            <a:prstGeom prst="rect">
              <a:avLst/>
            </a:prstGeom>
          </p:spPr>
          <p:txBody>
            <a:bodyPr wrap="square">
              <a:spAutoFit/>
            </a:bodyPr>
            <a:lstStyle/>
            <a:p>
              <a:pPr marL="0" lvl="1" algn="l"/>
              <a:r>
                <a:rPr lang="en-US" sz="1200" dirty="0" smtClean="0">
                  <a:solidFill>
                    <a:schemeClr val="bg1"/>
                  </a:solidFill>
                  <a:latin typeface="Gotham-Book"/>
                  <a:cs typeface="Gotham-Book"/>
                </a:rPr>
                <a:t>you have to think about the future…by being healthy NOW, you can help ensure that you will be healthier down the line</a:t>
              </a:r>
            </a:p>
            <a:p>
              <a:pPr algn="l"/>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pic>
        <p:nvPicPr>
          <p:cNvPr id="30" name="Picture 29"/>
          <p:cNvPicPr>
            <a:picLocks noChangeAspect="1"/>
          </p:cNvPicPr>
          <p:nvPr/>
        </p:nvPicPr>
        <p:blipFill>
          <a:blip r:embed="rId4"/>
          <a:srcRect l="26236" b="-509"/>
          <a:stretch>
            <a:fillRect/>
          </a:stretch>
        </p:blipFill>
        <p:spPr>
          <a:xfrm>
            <a:off x="5611175" y="339384"/>
            <a:ext cx="2894185" cy="2629031"/>
          </a:xfrm>
          <a:prstGeom prst="rect">
            <a:avLst/>
          </a:prstGeom>
        </p:spPr>
      </p:pic>
      <p:grpSp>
        <p:nvGrpSpPr>
          <p:cNvPr id="34" name="Group 33"/>
          <p:cNvGrpSpPr/>
          <p:nvPr/>
        </p:nvGrpSpPr>
        <p:grpSpPr>
          <a:xfrm>
            <a:off x="5600886" y="4459354"/>
            <a:ext cx="914400" cy="1380001"/>
            <a:chOff x="5600886" y="4281115"/>
            <a:chExt cx="914400" cy="1380001"/>
          </a:xfrm>
        </p:grpSpPr>
        <p:sp>
          <p:nvSpPr>
            <p:cNvPr id="37"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8"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40"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41"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2" name="TextBox 41"/>
          <p:cNvSpPr txBox="1"/>
          <p:nvPr/>
        </p:nvSpPr>
        <p:spPr>
          <a:xfrm>
            <a:off x="6585391" y="5269173"/>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3" name="Straight Connector 42"/>
          <p:cNvCxnSpPr/>
          <p:nvPr/>
        </p:nvCxnSpPr>
        <p:spPr bwMode="auto">
          <a:xfrm rot="5400000">
            <a:off x="6122090" y="5129923"/>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4" name="TextBox 43"/>
          <p:cNvSpPr txBox="1"/>
          <p:nvPr/>
        </p:nvSpPr>
        <p:spPr>
          <a:xfrm>
            <a:off x="7263951" y="578160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mostly driven by health</a:t>
            </a:r>
          </a:p>
        </p:txBody>
      </p:sp>
      <p:sp>
        <p:nvSpPr>
          <p:cNvPr id="45" name="Oval 44"/>
          <p:cNvSpPr/>
          <p:nvPr/>
        </p:nvSpPr>
        <p:spPr bwMode="auto">
          <a:xfrm>
            <a:off x="7578728" y="5258032"/>
            <a:ext cx="364335" cy="364335"/>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dirty="0" smtClean="0">
                <a:solidFill>
                  <a:schemeClr val="bg1"/>
                </a:solidFill>
                <a:latin typeface="Gotham-Book"/>
                <a:cs typeface="Gotham-Book"/>
              </a:rPr>
              <a:t>B</a:t>
            </a:r>
            <a:endParaRPr lang="en-US" sz="900" dirty="0">
              <a:solidFill>
                <a:schemeClr val="bg1"/>
              </a:solidFill>
              <a:latin typeface="Gotham-Book"/>
              <a:cs typeface="Gotham-Book"/>
            </a:endParaRPr>
          </a:p>
        </p:txBody>
      </p:sp>
      <p:sp>
        <p:nvSpPr>
          <p:cNvPr id="47" name="Oval 46"/>
          <p:cNvSpPr/>
          <p:nvPr/>
        </p:nvSpPr>
        <p:spPr bwMode="auto">
          <a:xfrm>
            <a:off x="7810326" y="5044687"/>
            <a:ext cx="728763" cy="728763"/>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H</a:t>
            </a:r>
            <a:endParaRPr lang="en-US" sz="1400" dirty="0">
              <a:solidFill>
                <a:schemeClr val="bg1"/>
              </a:solidFill>
              <a:latin typeface="Gotham-Book"/>
              <a:cs typeface="Gotham-Book"/>
            </a:endParaRP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competitor</a:t>
            </a:r>
            <a:endParaRPr lang="en-US" dirty="0"/>
          </a:p>
        </p:txBody>
      </p:sp>
      <p:sp>
        <p:nvSpPr>
          <p:cNvPr id="35" name="Content Placeholder 34"/>
          <p:cNvSpPr>
            <a:spLocks noGrp="1"/>
          </p:cNvSpPr>
          <p:nvPr>
            <p:ph idx="1"/>
          </p:nvPr>
        </p:nvSpPr>
        <p:spPr>
          <a:xfrm>
            <a:off x="483047" y="1243836"/>
            <a:ext cx="4760239" cy="1511470"/>
          </a:xfrm>
        </p:spPr>
        <p:txBody>
          <a:bodyPr/>
          <a:lstStyle/>
          <a:p>
            <a:pPr>
              <a:buFont typeface="Arial"/>
              <a:buChar char="•"/>
            </a:pPr>
            <a:r>
              <a:rPr lang="en-US" sz="1600" dirty="0" smtClean="0"/>
              <a:t> perfectionist when it comes to my appearance</a:t>
            </a:r>
          </a:p>
          <a:p>
            <a:pPr>
              <a:buFont typeface="Arial"/>
              <a:buChar char="•"/>
            </a:pPr>
            <a:r>
              <a:rPr lang="en-US" sz="1600" dirty="0" smtClean="0"/>
              <a:t>detail-oriented</a:t>
            </a:r>
          </a:p>
          <a:p>
            <a:pPr>
              <a:buFont typeface="Arial"/>
              <a:buChar char="•"/>
            </a:pPr>
            <a:r>
              <a:rPr lang="en-US" sz="1600" dirty="0" smtClean="0"/>
              <a:t>determined to look great</a:t>
            </a:r>
            <a:endParaRPr lang="en-US" sz="1600" dirty="0"/>
          </a:p>
        </p:txBody>
      </p:sp>
      <p:grpSp>
        <p:nvGrpSpPr>
          <p:cNvPr id="2" name="Group 11"/>
          <p:cNvGrpSpPr/>
          <p:nvPr/>
        </p:nvGrpSpPr>
        <p:grpSpPr>
          <a:xfrm>
            <a:off x="582999" y="3132265"/>
            <a:ext cx="3982599" cy="826369"/>
            <a:chOff x="3435342" y="1820335"/>
            <a:chExt cx="5403412" cy="826369"/>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802180"/>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I hate to admit it, but I can’t stand when others look better than me. I want to be the one who stands out.</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638409"/>
            <a:chOff x="3435342" y="1808240"/>
            <a:chExt cx="5403412" cy="638409"/>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60212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attention, a chance to feel good about myself, </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1038519"/>
            <a:chOff x="3256257" y="2674828"/>
            <a:chExt cx="5403412" cy="1038519"/>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100223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I hate to think </a:t>
              </a:r>
              <a:r>
                <a:rPr lang="en-US" sz="1300" dirty="0" err="1" smtClean="0">
                  <a:solidFill>
                    <a:srgbClr val="000000"/>
                  </a:solidFill>
                  <a:latin typeface="Gotham-Book"/>
                  <a:cs typeface="Gotham-Book"/>
                </a:rPr>
                <a:t>t</a:t>
              </a:r>
              <a:r>
                <a:rPr lang="en-US" sz="1300" dirty="0" smtClean="0">
                  <a:solidFill>
                    <a:srgbClr val="000000"/>
                  </a:solidFill>
                  <a:latin typeface="Gotham-Book"/>
                  <a:cs typeface="Gotham-Book"/>
                </a:rPr>
                <a:t> hat other people are better than me, and I am very concerned about my physical flaws</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296603"/>
            <a:chOff x="6023365" y="2118349"/>
            <a:chExt cx="2868386" cy="1296603"/>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47379"/>
              <a:ext cx="2514325" cy="830997"/>
            </a:xfrm>
            <a:prstGeom prst="rect">
              <a:avLst/>
            </a:prstGeom>
          </p:spPr>
          <p:txBody>
            <a:bodyPr wrap="square">
              <a:spAutoFit/>
            </a:bodyPr>
            <a:lstStyle/>
            <a:p>
              <a:pPr marL="0" lvl="1" algn="l"/>
              <a:r>
                <a:rPr lang="en-US" sz="1200" dirty="0" smtClean="0">
                  <a:solidFill>
                    <a:schemeClr val="bg1"/>
                  </a:solidFill>
                  <a:latin typeface="Gotham-Book"/>
                  <a:cs typeface="Gotham-Book"/>
                </a:rPr>
                <a:t>most of my insecurities come from beauty related issues; I really can’t think of anything in regards to health or wellness</a:t>
              </a:r>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grpSp>
        <p:nvGrpSpPr>
          <p:cNvPr id="22" name="Group 21"/>
          <p:cNvGrpSpPr/>
          <p:nvPr/>
        </p:nvGrpSpPr>
        <p:grpSpPr>
          <a:xfrm>
            <a:off x="5600886" y="4459354"/>
            <a:ext cx="914400" cy="1380001"/>
            <a:chOff x="5600886" y="4281115"/>
            <a:chExt cx="914400" cy="1380001"/>
          </a:xfrm>
        </p:grpSpPr>
        <p:sp>
          <p:nvSpPr>
            <p:cNvPr id="30"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7"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8"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9"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0" name="TextBox 39"/>
          <p:cNvSpPr txBox="1"/>
          <p:nvPr/>
        </p:nvSpPr>
        <p:spPr>
          <a:xfrm>
            <a:off x="6574250" y="5547670"/>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1" name="Straight Connector 40"/>
          <p:cNvCxnSpPr/>
          <p:nvPr/>
        </p:nvCxnSpPr>
        <p:spPr bwMode="auto">
          <a:xfrm rot="5400000">
            <a:off x="6122090" y="5129923"/>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50" name="TextBox 49"/>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entirely driven by beauty</a:t>
            </a:r>
          </a:p>
        </p:txBody>
      </p:sp>
      <p:sp>
        <p:nvSpPr>
          <p:cNvPr id="51" name="Oval 50"/>
          <p:cNvSpPr/>
          <p:nvPr/>
        </p:nvSpPr>
        <p:spPr bwMode="auto">
          <a:xfrm>
            <a:off x="7160728" y="4840032"/>
            <a:ext cx="782336" cy="782336"/>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B</a:t>
            </a:r>
            <a:endParaRPr lang="en-US" sz="1400" dirty="0">
              <a:solidFill>
                <a:schemeClr val="bg1"/>
              </a:solidFill>
              <a:latin typeface="Gotham-Book"/>
              <a:cs typeface="Gotham-Book"/>
            </a:endParaRPr>
          </a:p>
        </p:txBody>
      </p:sp>
      <p:pic>
        <p:nvPicPr>
          <p:cNvPr id="54" name="Picture 53"/>
          <p:cNvPicPr>
            <a:picLocks noChangeAspect="1"/>
          </p:cNvPicPr>
          <p:nvPr/>
        </p:nvPicPr>
        <p:blipFill>
          <a:blip r:embed="rId5"/>
          <a:stretch>
            <a:fillRect/>
          </a:stretch>
        </p:blipFill>
        <p:spPr>
          <a:xfrm>
            <a:off x="6369624" y="449022"/>
            <a:ext cx="1540507" cy="2310761"/>
          </a:xfrm>
          <a:prstGeom prst="rect">
            <a:avLst/>
          </a:prstGeom>
        </p:spPr>
      </p:pic>
      <p:sp>
        <p:nvSpPr>
          <p:cNvPr id="55" name="TextBox 54"/>
          <p:cNvSpPr txBox="1"/>
          <p:nvPr/>
        </p:nvSpPr>
        <p:spPr>
          <a:xfrm>
            <a:off x="6548393" y="471975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insecure</a:t>
            </a:r>
            <a:endParaRPr lang="en-US" dirty="0">
              <a:solidFill>
                <a:srgbClr val="D86454"/>
              </a:solidFill>
            </a:endParaRPr>
          </a:p>
        </p:txBody>
      </p:sp>
      <p:sp>
        <p:nvSpPr>
          <p:cNvPr id="35" name="Content Placeholder 34"/>
          <p:cNvSpPr>
            <a:spLocks noGrp="1"/>
          </p:cNvSpPr>
          <p:nvPr>
            <p:ph idx="1"/>
          </p:nvPr>
        </p:nvSpPr>
        <p:spPr>
          <a:xfrm>
            <a:off x="483047" y="1243836"/>
            <a:ext cx="4760239" cy="1511470"/>
          </a:xfrm>
        </p:spPr>
        <p:txBody>
          <a:bodyPr/>
          <a:lstStyle/>
          <a:p>
            <a:pPr>
              <a:buFont typeface="Arial"/>
              <a:buChar char="•"/>
            </a:pPr>
            <a:r>
              <a:rPr lang="en-US" sz="1600" dirty="0" smtClean="0"/>
              <a:t> very self critical</a:t>
            </a:r>
          </a:p>
          <a:p>
            <a:pPr>
              <a:buFont typeface="Arial"/>
              <a:buChar char="•"/>
            </a:pPr>
            <a:r>
              <a:rPr lang="en-US" sz="1600" dirty="0" smtClean="0"/>
              <a:t>just want to fit in</a:t>
            </a:r>
          </a:p>
          <a:p>
            <a:pPr>
              <a:buFont typeface="Arial"/>
              <a:buChar char="•"/>
            </a:pPr>
            <a:r>
              <a:rPr lang="en-US" sz="1600" dirty="0" smtClean="0"/>
              <a:t>anxious that people will notice my flaws</a:t>
            </a:r>
            <a:endParaRPr lang="en-US" sz="1600" dirty="0"/>
          </a:p>
        </p:txBody>
      </p:sp>
      <p:grpSp>
        <p:nvGrpSpPr>
          <p:cNvPr id="2" name="Group 11"/>
          <p:cNvGrpSpPr/>
          <p:nvPr/>
        </p:nvGrpSpPr>
        <p:grpSpPr>
          <a:xfrm>
            <a:off x="582999" y="3132265"/>
            <a:ext cx="3982599" cy="1026424"/>
            <a:chOff x="3435342" y="1820335"/>
            <a:chExt cx="5403412" cy="1026424"/>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err="1" smtClean="0">
                  <a:solidFill>
                    <a:srgbClr val="000000"/>
                  </a:solidFill>
                  <a:latin typeface="Gotham-Book"/>
                  <a:ea typeface="Verdana"/>
                  <a:cs typeface="Gotham-Book"/>
                </a:rPr>
                <a:t>Im</a:t>
              </a:r>
              <a:r>
                <a:rPr lang="en-US" sz="1300" dirty="0" smtClean="0">
                  <a:solidFill>
                    <a:srgbClr val="000000"/>
                  </a:solidFill>
                  <a:latin typeface="Gotham-Book"/>
                  <a:ea typeface="Verdana"/>
                  <a:cs typeface="Gotham-Book"/>
                </a:rPr>
                <a:t> always thinking that people are staring at my imperfections. I never leave the house without makeup.</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838464"/>
            <a:chOff x="3435342" y="1808240"/>
            <a:chExt cx="5403412" cy="838464"/>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I want to fit in with everyone else, and be just as beautiful as the next person</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the flaws in my appearance are my biggest concern, that and not fitting in</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296603"/>
            <a:chOff x="6023365" y="2118349"/>
            <a:chExt cx="2868386" cy="1296603"/>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47379"/>
              <a:ext cx="2514325" cy="646331"/>
            </a:xfrm>
            <a:prstGeom prst="rect">
              <a:avLst/>
            </a:prstGeom>
          </p:spPr>
          <p:txBody>
            <a:bodyPr wrap="square">
              <a:spAutoFit/>
            </a:bodyPr>
            <a:lstStyle/>
            <a:p>
              <a:pPr marL="0" lvl="1" algn="l"/>
              <a:r>
                <a:rPr lang="en-US" sz="1200" dirty="0" smtClean="0">
                  <a:solidFill>
                    <a:schemeClr val="bg1"/>
                  </a:solidFill>
                  <a:latin typeface="Gotham-Book"/>
                  <a:cs typeface="Gotham-Book"/>
                </a:rPr>
                <a:t>I wish I could feel I’m at my best when </a:t>
              </a:r>
              <a:r>
                <a:rPr lang="en-US" sz="1200" dirty="0" err="1" smtClean="0">
                  <a:solidFill>
                    <a:schemeClr val="bg1"/>
                  </a:solidFill>
                  <a:latin typeface="Gotham-Book"/>
                  <a:cs typeface="Gotham-Book"/>
                </a:rPr>
                <a:t>im</a:t>
              </a:r>
              <a:r>
                <a:rPr lang="en-US" sz="1200" dirty="0" smtClean="0">
                  <a:solidFill>
                    <a:schemeClr val="bg1"/>
                  </a:solidFill>
                  <a:latin typeface="Gotham-Book"/>
                  <a:cs typeface="Gotham-Book"/>
                </a:rPr>
                <a:t> natural, but </a:t>
              </a:r>
              <a:r>
                <a:rPr lang="en-US" sz="1200" dirty="0" err="1" smtClean="0">
                  <a:solidFill>
                    <a:schemeClr val="bg1"/>
                  </a:solidFill>
                  <a:latin typeface="Gotham-Book"/>
                  <a:cs typeface="Gotham-Book"/>
                </a:rPr>
                <a:t>im</a:t>
              </a:r>
              <a:r>
                <a:rPr lang="en-US" sz="1200" dirty="0" smtClean="0">
                  <a:solidFill>
                    <a:schemeClr val="bg1"/>
                  </a:solidFill>
                  <a:latin typeface="Gotham-Book"/>
                  <a:cs typeface="Gotham-Book"/>
                </a:rPr>
                <a:t> so self-conscious</a:t>
              </a:r>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grpSp>
        <p:nvGrpSpPr>
          <p:cNvPr id="22" name="Group 21"/>
          <p:cNvGrpSpPr/>
          <p:nvPr/>
        </p:nvGrpSpPr>
        <p:grpSpPr>
          <a:xfrm>
            <a:off x="5600886" y="4459354"/>
            <a:ext cx="914400" cy="1380001"/>
            <a:chOff x="5600886" y="4281115"/>
            <a:chExt cx="914400" cy="1380001"/>
          </a:xfrm>
        </p:grpSpPr>
        <p:sp>
          <p:nvSpPr>
            <p:cNvPr id="30"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7"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8"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9"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0" name="TextBox 39"/>
          <p:cNvSpPr txBox="1"/>
          <p:nvPr/>
        </p:nvSpPr>
        <p:spPr>
          <a:xfrm>
            <a:off x="6551968" y="4701038"/>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1" name="Straight Connector 40"/>
          <p:cNvCxnSpPr/>
          <p:nvPr/>
        </p:nvCxnSpPr>
        <p:spPr bwMode="auto">
          <a:xfrm rot="5400000">
            <a:off x="6122090" y="5129923"/>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2" name="TextBox 41"/>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entirely driven by beauty</a:t>
            </a:r>
          </a:p>
        </p:txBody>
      </p:sp>
      <p:sp>
        <p:nvSpPr>
          <p:cNvPr id="43" name="Oval 42"/>
          <p:cNvSpPr/>
          <p:nvPr/>
        </p:nvSpPr>
        <p:spPr bwMode="auto">
          <a:xfrm>
            <a:off x="7160728" y="4840032"/>
            <a:ext cx="782336" cy="782336"/>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B</a:t>
            </a:r>
            <a:endParaRPr lang="en-US" sz="1400" dirty="0">
              <a:solidFill>
                <a:schemeClr val="bg1"/>
              </a:solidFill>
              <a:latin typeface="Gotham-Book"/>
              <a:cs typeface="Gotham-Book"/>
            </a:endParaRPr>
          </a:p>
        </p:txBody>
      </p:sp>
      <p:pic>
        <p:nvPicPr>
          <p:cNvPr id="46" name="Picture 45"/>
          <p:cNvPicPr>
            <a:picLocks noChangeAspect="1"/>
          </p:cNvPicPr>
          <p:nvPr/>
        </p:nvPicPr>
        <p:blipFill>
          <a:blip r:embed="rId5"/>
          <a:srcRect r="38840" b="7391"/>
          <a:stretch>
            <a:fillRect/>
          </a:stretch>
        </p:blipFill>
        <p:spPr>
          <a:xfrm>
            <a:off x="6025432" y="840421"/>
            <a:ext cx="2040673" cy="2055952"/>
          </a:xfrm>
          <a:prstGeom prst="rect">
            <a:avLst/>
          </a:prstGeom>
        </p:spPr>
      </p:pic>
      <p:sp>
        <p:nvSpPr>
          <p:cNvPr id="47" name="TextBox 46"/>
          <p:cNvSpPr txBox="1"/>
          <p:nvPr/>
        </p:nvSpPr>
        <p:spPr>
          <a:xfrm>
            <a:off x="6548394" y="5031676"/>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8" name="TextBox 47"/>
          <p:cNvSpPr txBox="1"/>
          <p:nvPr/>
        </p:nvSpPr>
        <p:spPr>
          <a:xfrm>
            <a:off x="6533679" y="4459983"/>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time crunched</a:t>
            </a:r>
            <a:endParaRPr lang="en-US" dirty="0">
              <a:solidFill>
                <a:srgbClr val="D86454"/>
              </a:solidFill>
            </a:endParaRPr>
          </a:p>
        </p:txBody>
      </p:sp>
      <p:sp>
        <p:nvSpPr>
          <p:cNvPr id="35" name="Content Placeholder 34"/>
          <p:cNvSpPr>
            <a:spLocks noGrp="1"/>
          </p:cNvSpPr>
          <p:nvPr>
            <p:ph idx="1"/>
          </p:nvPr>
        </p:nvSpPr>
        <p:spPr>
          <a:xfrm>
            <a:off x="483047" y="1243836"/>
            <a:ext cx="4760239" cy="1265249"/>
          </a:xfrm>
        </p:spPr>
        <p:txBody>
          <a:bodyPr/>
          <a:lstStyle/>
          <a:p>
            <a:pPr>
              <a:buFont typeface="Arial"/>
              <a:buChar char="•"/>
            </a:pPr>
            <a:r>
              <a:rPr lang="en-US" sz="1600" dirty="0" smtClean="0"/>
              <a:t>overly active</a:t>
            </a:r>
          </a:p>
          <a:p>
            <a:pPr>
              <a:buFont typeface="Arial"/>
              <a:buChar char="•"/>
            </a:pPr>
            <a:r>
              <a:rPr lang="en-US" sz="1600" dirty="0" smtClean="0"/>
              <a:t>overwhelmed by a busy schedule</a:t>
            </a:r>
          </a:p>
          <a:p>
            <a:pPr>
              <a:buFont typeface="Arial"/>
              <a:buChar char="•"/>
            </a:pPr>
            <a:r>
              <a:rPr lang="en-US" sz="1600" dirty="0" smtClean="0"/>
              <a:t>wishful for some relaxation</a:t>
            </a:r>
            <a:endParaRPr lang="en-US" sz="1600" dirty="0"/>
          </a:p>
        </p:txBody>
      </p:sp>
      <p:grpSp>
        <p:nvGrpSpPr>
          <p:cNvPr id="2" name="Group 11"/>
          <p:cNvGrpSpPr/>
          <p:nvPr/>
        </p:nvGrpSpPr>
        <p:grpSpPr>
          <a:xfrm>
            <a:off x="582999" y="3132265"/>
            <a:ext cx="3982599" cy="1226479"/>
            <a:chOff x="3435342" y="1820335"/>
            <a:chExt cx="5403412" cy="1226479"/>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202290"/>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feels like I am always running around – working, taking care of the kids.  I still want to look good but I don’t have enough time to put into a good routine</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1038519"/>
            <a:chOff x="3435342" y="1808240"/>
            <a:chExt cx="5403412" cy="1038519"/>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convenience! anything to make my day easier. id also love more “me time” so I can take better care of my health and beauty</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I worry about the stress in my life showing on my face and in my body.</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296603"/>
            <a:chOff x="6023365" y="2118349"/>
            <a:chExt cx="2868386" cy="1296603"/>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47379"/>
              <a:ext cx="2514325" cy="600164"/>
            </a:xfrm>
            <a:prstGeom prst="rect">
              <a:avLst/>
            </a:prstGeom>
          </p:spPr>
          <p:txBody>
            <a:bodyPr wrap="square">
              <a:spAutoFit/>
            </a:bodyPr>
            <a:lstStyle/>
            <a:p>
              <a:pPr marL="0" lvl="1" algn="l"/>
              <a:r>
                <a:rPr lang="en-US" sz="1100" dirty="0" smtClean="0">
                  <a:solidFill>
                    <a:srgbClr val="FFFFFF"/>
                  </a:solidFill>
                  <a:latin typeface="Gotham-Book"/>
                  <a:ea typeface="Verdana"/>
                  <a:cs typeface="Gotham-Book"/>
                </a:rPr>
                <a:t>I am also always on the go during the week and end everyday feeling exhausted</a:t>
              </a: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pic>
        <p:nvPicPr>
          <p:cNvPr id="22" name="Picture 21"/>
          <p:cNvPicPr>
            <a:picLocks noChangeAspect="1"/>
          </p:cNvPicPr>
          <p:nvPr/>
        </p:nvPicPr>
        <p:blipFill>
          <a:blip r:embed="rId4"/>
          <a:stretch>
            <a:fillRect/>
          </a:stretch>
        </p:blipFill>
        <p:spPr>
          <a:xfrm>
            <a:off x="5627007" y="106209"/>
            <a:ext cx="2827564" cy="2861963"/>
          </a:xfrm>
          <a:prstGeom prst="rect">
            <a:avLst/>
          </a:prstGeom>
        </p:spPr>
      </p:pic>
      <p:grpSp>
        <p:nvGrpSpPr>
          <p:cNvPr id="30" name="Group 29"/>
          <p:cNvGrpSpPr/>
          <p:nvPr/>
        </p:nvGrpSpPr>
        <p:grpSpPr>
          <a:xfrm>
            <a:off x="5600886" y="4459354"/>
            <a:ext cx="914400" cy="1380001"/>
            <a:chOff x="5600886" y="4281115"/>
            <a:chExt cx="914400" cy="1380001"/>
          </a:xfrm>
        </p:grpSpPr>
        <p:sp>
          <p:nvSpPr>
            <p:cNvPr id="34"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7"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8"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9"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40"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1" name="TextBox 40"/>
          <p:cNvSpPr txBox="1"/>
          <p:nvPr/>
        </p:nvSpPr>
        <p:spPr>
          <a:xfrm>
            <a:off x="6518545" y="4455960"/>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2" name="Straight Connector 41"/>
          <p:cNvCxnSpPr/>
          <p:nvPr/>
        </p:nvCxnSpPr>
        <p:spPr bwMode="auto">
          <a:xfrm rot="5400000">
            <a:off x="6122090" y="5129923"/>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3" name="TextBox 42"/>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driven by beauty, concerned with health</a:t>
            </a:r>
          </a:p>
        </p:txBody>
      </p:sp>
      <p:sp>
        <p:nvSpPr>
          <p:cNvPr id="44" name="Oval 43"/>
          <p:cNvSpPr/>
          <p:nvPr/>
        </p:nvSpPr>
        <p:spPr bwMode="auto">
          <a:xfrm>
            <a:off x="7160728" y="4840032"/>
            <a:ext cx="782336" cy="782336"/>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B</a:t>
            </a:r>
            <a:endParaRPr lang="en-US" sz="1400" dirty="0">
              <a:solidFill>
                <a:schemeClr val="bg1"/>
              </a:solidFill>
              <a:latin typeface="Gotham-Book"/>
              <a:cs typeface="Gotham-Book"/>
            </a:endParaRPr>
          </a:p>
        </p:txBody>
      </p:sp>
      <p:sp>
        <p:nvSpPr>
          <p:cNvPr id="46" name="Oval 45"/>
          <p:cNvSpPr/>
          <p:nvPr/>
        </p:nvSpPr>
        <p:spPr bwMode="auto">
          <a:xfrm>
            <a:off x="7810327" y="5044688"/>
            <a:ext cx="502982" cy="502982"/>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H</a:t>
            </a:r>
            <a:endParaRPr lang="en-US" sz="1400" dirty="0">
              <a:solidFill>
                <a:schemeClr val="bg1"/>
              </a:solidFill>
              <a:latin typeface="Gotham-Book"/>
              <a:cs typeface="Gotham-Book"/>
            </a:endParaRPr>
          </a:p>
        </p:txBody>
      </p:sp>
      <p:sp>
        <p:nvSpPr>
          <p:cNvPr id="47" name="TextBox 46"/>
          <p:cNvSpPr txBox="1"/>
          <p:nvPr/>
        </p:nvSpPr>
        <p:spPr>
          <a:xfrm>
            <a:off x="6526112" y="4998256"/>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holistic</a:t>
            </a:r>
            <a:endParaRPr lang="en-US" dirty="0">
              <a:solidFill>
                <a:srgbClr val="D86454"/>
              </a:solidFill>
            </a:endParaRPr>
          </a:p>
        </p:txBody>
      </p:sp>
      <p:sp>
        <p:nvSpPr>
          <p:cNvPr id="35" name="Content Placeholder 34"/>
          <p:cNvSpPr>
            <a:spLocks noGrp="1"/>
          </p:cNvSpPr>
          <p:nvPr>
            <p:ph idx="1"/>
          </p:nvPr>
        </p:nvSpPr>
        <p:spPr>
          <a:xfrm>
            <a:off x="483047" y="1243836"/>
            <a:ext cx="4760239" cy="1511470"/>
          </a:xfrm>
        </p:spPr>
        <p:txBody>
          <a:bodyPr/>
          <a:lstStyle/>
          <a:p>
            <a:pPr>
              <a:buFont typeface="Arial"/>
              <a:buChar char="•"/>
            </a:pPr>
            <a:r>
              <a:rPr lang="en-US" sz="1600" dirty="0" smtClean="0"/>
              <a:t>open-minded and experimental</a:t>
            </a:r>
          </a:p>
          <a:p>
            <a:pPr>
              <a:buFont typeface="Arial"/>
              <a:buChar char="•"/>
            </a:pPr>
            <a:r>
              <a:rPr lang="en-US" sz="1600" dirty="0" smtClean="0"/>
              <a:t>interested in alternative solutions</a:t>
            </a:r>
          </a:p>
          <a:p>
            <a:pPr>
              <a:buFont typeface="Arial"/>
              <a:buChar char="•"/>
            </a:pPr>
            <a:r>
              <a:rPr lang="en-US" sz="1600" dirty="0" smtClean="0"/>
              <a:t>curious and always seeking information</a:t>
            </a:r>
            <a:endParaRPr lang="en-US" sz="1600" dirty="0"/>
          </a:p>
        </p:txBody>
      </p:sp>
      <p:grpSp>
        <p:nvGrpSpPr>
          <p:cNvPr id="2" name="Group 11"/>
          <p:cNvGrpSpPr/>
          <p:nvPr/>
        </p:nvGrpSpPr>
        <p:grpSpPr>
          <a:xfrm>
            <a:off x="582999" y="3132265"/>
            <a:ext cx="3982599" cy="1226479"/>
            <a:chOff x="3435342" y="1820335"/>
            <a:chExt cx="5403412" cy="1226479"/>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202290"/>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I see beauty, </a:t>
              </a:r>
              <a:r>
                <a:rPr lang="en-US" sz="1300" dirty="0" err="1" smtClean="0">
                  <a:solidFill>
                    <a:srgbClr val="000000"/>
                  </a:solidFill>
                  <a:latin typeface="Gotham-Book"/>
                  <a:ea typeface="Verdana"/>
                  <a:cs typeface="Gotham-Book"/>
                </a:rPr>
                <a:t>ehalth</a:t>
              </a:r>
              <a:r>
                <a:rPr lang="en-US" sz="1300" dirty="0" smtClean="0">
                  <a:solidFill>
                    <a:srgbClr val="000000"/>
                  </a:solidFill>
                  <a:latin typeface="Gotham-Book"/>
                  <a:ea typeface="Verdana"/>
                  <a:cs typeface="Gotham-Book"/>
                </a:rPr>
                <a:t> and wellness as a whole. I want to look good, but I seek all sorts of ways of feeling good, like yoga, acupuncture, aromatherapy. I’ll try anything.</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638409"/>
            <a:chOff x="3435342" y="1808240"/>
            <a:chExt cx="5403412" cy="638409"/>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602125"/>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wellness and a sense of calm</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life is stressful enough. I want to keep myself well so I can enjoy all it has to offer.</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296603"/>
            <a:chOff x="6023365" y="2118349"/>
            <a:chExt cx="2868386" cy="1296603"/>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47379"/>
              <a:ext cx="2514325" cy="461665"/>
            </a:xfrm>
            <a:prstGeom prst="rect">
              <a:avLst/>
            </a:prstGeom>
          </p:spPr>
          <p:txBody>
            <a:bodyPr wrap="square">
              <a:spAutoFit/>
            </a:bodyPr>
            <a:lstStyle/>
            <a:p>
              <a:pPr marL="0" lvl="1" algn="l"/>
              <a:r>
                <a:rPr lang="en-US" sz="1200" dirty="0" smtClean="0">
                  <a:solidFill>
                    <a:schemeClr val="bg1"/>
                  </a:solidFill>
                  <a:latin typeface="Gotham-Book"/>
                  <a:cs typeface="Gotham-Book"/>
                </a:rPr>
                <a:t>my definition of beauty embraces both the inner and outer…</a:t>
              </a:r>
              <a:endParaRPr lang="en-US" sz="1200" dirty="0" smtClean="0">
                <a:solidFill>
                  <a:schemeClr val="bg1"/>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grpSp>
        <p:nvGrpSpPr>
          <p:cNvPr id="22" name="Group 21"/>
          <p:cNvGrpSpPr/>
          <p:nvPr/>
        </p:nvGrpSpPr>
        <p:grpSpPr>
          <a:xfrm>
            <a:off x="5600886" y="4459354"/>
            <a:ext cx="914400" cy="1380001"/>
            <a:chOff x="5600886" y="4281115"/>
            <a:chExt cx="914400" cy="1380001"/>
          </a:xfrm>
        </p:grpSpPr>
        <p:sp>
          <p:nvSpPr>
            <p:cNvPr id="30"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7"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8"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9"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0" name="TextBox 39"/>
          <p:cNvSpPr txBox="1"/>
          <p:nvPr/>
        </p:nvSpPr>
        <p:spPr>
          <a:xfrm>
            <a:off x="6540827" y="5547671"/>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1" name="Straight Connector 40"/>
          <p:cNvCxnSpPr/>
          <p:nvPr/>
        </p:nvCxnSpPr>
        <p:spPr bwMode="auto">
          <a:xfrm rot="5400000">
            <a:off x="6122090" y="5129923"/>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2" name="TextBox 41"/>
          <p:cNvSpPr txBox="1"/>
          <p:nvPr/>
        </p:nvSpPr>
        <p:spPr>
          <a:xfrm>
            <a:off x="7241668" y="5647928"/>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mostly driven by wellness</a:t>
            </a:r>
          </a:p>
        </p:txBody>
      </p:sp>
      <p:sp>
        <p:nvSpPr>
          <p:cNvPr id="44" name="Oval 43"/>
          <p:cNvSpPr/>
          <p:nvPr/>
        </p:nvSpPr>
        <p:spPr bwMode="auto">
          <a:xfrm>
            <a:off x="7300352" y="4681175"/>
            <a:ext cx="918672" cy="918672"/>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6" name="Picture 45"/>
          <p:cNvPicPr>
            <a:picLocks noChangeAspect="1"/>
          </p:cNvPicPr>
          <p:nvPr/>
        </p:nvPicPr>
        <p:blipFill>
          <a:blip r:embed="rId5"/>
          <a:srcRect t="20967" r="3120" b="19864"/>
          <a:stretch>
            <a:fillRect/>
          </a:stretch>
        </p:blipFill>
        <p:spPr>
          <a:xfrm>
            <a:off x="5511765" y="323332"/>
            <a:ext cx="2699174" cy="2472783"/>
          </a:xfrm>
          <a:prstGeom prst="rect">
            <a:avLst/>
          </a:prstGeom>
        </p:spPr>
      </p:pic>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the moderator</a:t>
            </a:r>
            <a:endParaRPr lang="en-US" dirty="0">
              <a:solidFill>
                <a:srgbClr val="D86454"/>
              </a:solidFill>
            </a:endParaRPr>
          </a:p>
        </p:txBody>
      </p:sp>
      <p:sp>
        <p:nvSpPr>
          <p:cNvPr id="35" name="Content Placeholder 34"/>
          <p:cNvSpPr>
            <a:spLocks noGrp="1"/>
          </p:cNvSpPr>
          <p:nvPr>
            <p:ph idx="1"/>
          </p:nvPr>
        </p:nvSpPr>
        <p:spPr>
          <a:xfrm>
            <a:off x="483047" y="1243836"/>
            <a:ext cx="4760239" cy="1265249"/>
          </a:xfrm>
        </p:spPr>
        <p:txBody>
          <a:bodyPr/>
          <a:lstStyle/>
          <a:p>
            <a:pPr>
              <a:buFont typeface="Arial"/>
              <a:buChar char="•"/>
            </a:pPr>
            <a:r>
              <a:rPr lang="en-US" sz="1600" dirty="0" smtClean="0"/>
              <a:t>easy-going and generally laid back</a:t>
            </a:r>
          </a:p>
          <a:p>
            <a:pPr>
              <a:buFont typeface="Arial"/>
              <a:buChar char="•"/>
            </a:pPr>
            <a:r>
              <a:rPr lang="en-US" sz="1600" dirty="0" smtClean="0"/>
              <a:t>practical about daily challenges</a:t>
            </a:r>
          </a:p>
          <a:p>
            <a:pPr>
              <a:buFont typeface="Arial"/>
              <a:buChar char="•"/>
            </a:pPr>
            <a:r>
              <a:rPr lang="en-US" sz="1600" dirty="0" smtClean="0"/>
              <a:t>seeking balance in work and life</a:t>
            </a:r>
            <a:endParaRPr lang="en-US" sz="1600" dirty="0"/>
          </a:p>
        </p:txBody>
      </p:sp>
      <p:grpSp>
        <p:nvGrpSpPr>
          <p:cNvPr id="2" name="Group 11"/>
          <p:cNvGrpSpPr/>
          <p:nvPr/>
        </p:nvGrpSpPr>
        <p:grpSpPr>
          <a:xfrm>
            <a:off x="582999" y="3132265"/>
            <a:ext cx="3982599" cy="1026424"/>
            <a:chOff x="3435342" y="1820335"/>
            <a:chExt cx="5403412" cy="1026424"/>
          </a:xfrm>
        </p:grpSpPr>
        <p:sp>
          <p:nvSpPr>
            <p:cNvPr id="4" name="Rectangle 3"/>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150" name="Content Placeholder 11"/>
            <p:cNvSpPr txBox="1">
              <a:spLocks/>
            </p:cNvSpPr>
            <p:nvPr/>
          </p:nvSpPr>
          <p:spPr>
            <a:xfrm>
              <a:off x="3517295" y="1844524"/>
              <a:ext cx="5174412" cy="1002235"/>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pPr>
              <a:r>
                <a:rPr lang="en-US" sz="1300" dirty="0" smtClean="0">
                  <a:solidFill>
                    <a:srgbClr val="000000"/>
                  </a:solidFill>
                  <a:latin typeface="Gotham-Book"/>
                  <a:ea typeface="Verdana"/>
                  <a:cs typeface="Gotham-Book"/>
                </a:rPr>
                <a:t>I care about being healthy but not so much that I don’t enjoy some fried food now and then. you can’t be “on” all the time!</a:t>
              </a:r>
              <a:endParaRPr lang="en-US" sz="1300" dirty="0" smtClean="0">
                <a:solidFill>
                  <a:srgbClr val="000000"/>
                </a:solidFill>
                <a:latin typeface="Gotham-Book"/>
                <a:cs typeface="Gotham-Book"/>
              </a:endParaRPr>
            </a:p>
          </p:txBody>
        </p:sp>
      </p:grpSp>
      <p:grpSp>
        <p:nvGrpSpPr>
          <p:cNvPr id="3" name="Group 25"/>
          <p:cNvGrpSpPr/>
          <p:nvPr/>
        </p:nvGrpSpPr>
        <p:grpSpPr>
          <a:xfrm>
            <a:off x="582999" y="4517924"/>
            <a:ext cx="4057305" cy="838464"/>
            <a:chOff x="3435342" y="1808240"/>
            <a:chExt cx="5403412" cy="838464"/>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9" name="Content Placeholder 11"/>
            <p:cNvSpPr txBox="1">
              <a:spLocks/>
            </p:cNvSpPr>
            <p:nvPr/>
          </p:nvSpPr>
          <p:spPr>
            <a:xfrm>
              <a:off x="3517295" y="1844524"/>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I’m looking for…</a:t>
              </a:r>
            </a:p>
            <a:p>
              <a:pPr algn="l">
                <a:spcBef>
                  <a:spcPts val="800"/>
                </a:spcBef>
              </a:pPr>
              <a:r>
                <a:rPr lang="en-US" sz="1300" dirty="0" smtClean="0">
                  <a:solidFill>
                    <a:srgbClr val="000000"/>
                  </a:solidFill>
                  <a:latin typeface="Gotham-Book"/>
                  <a:cs typeface="Gotham-Book"/>
                </a:rPr>
                <a:t>a stress-free life, even though I know you have to work for the things you want</a:t>
              </a:r>
              <a:endParaRPr lang="en-US" sz="1300" dirty="0">
                <a:solidFill>
                  <a:srgbClr val="000000"/>
                </a:solidFill>
                <a:latin typeface="Gotham-Book"/>
                <a:cs typeface="Gotham-Book"/>
              </a:endParaRPr>
            </a:p>
          </p:txBody>
        </p:sp>
      </p:grpSp>
      <p:grpSp>
        <p:nvGrpSpPr>
          <p:cNvPr id="5" name="Group 25"/>
          <p:cNvGrpSpPr/>
          <p:nvPr/>
        </p:nvGrpSpPr>
        <p:grpSpPr>
          <a:xfrm>
            <a:off x="582999" y="5536912"/>
            <a:ext cx="4057305" cy="838464"/>
            <a:chOff x="3256257" y="2674828"/>
            <a:chExt cx="5403412" cy="838464"/>
          </a:xfrm>
        </p:grpSpPr>
        <p:sp>
          <p:nvSpPr>
            <p:cNvPr id="19" name="Rectangle 18"/>
            <p:cNvSpPr/>
            <p:nvPr/>
          </p:nvSpPr>
          <p:spPr bwMode="auto">
            <a:xfrm>
              <a:off x="3256257" y="2674828"/>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0" name="Content Placeholder 11"/>
            <p:cNvSpPr txBox="1">
              <a:spLocks/>
            </p:cNvSpPr>
            <p:nvPr/>
          </p:nvSpPr>
          <p:spPr>
            <a:xfrm>
              <a:off x="3258617" y="2711112"/>
              <a:ext cx="5174412" cy="802180"/>
            </a:xfrm>
            <a:prstGeom prst="rect">
              <a:avLst/>
            </a:prstGeom>
          </p:spPr>
          <p:txBody>
            <a:bodyPr wrap="square" lIns="0" tIns="49231" rIns="0" bIns="49231" anchor="t" anchorCtr="0">
              <a:spAutoFit/>
            </a:bodyPr>
            <a:lstStyle/>
            <a:p>
              <a:pPr algn="l">
                <a:spcBef>
                  <a:spcPts val="800"/>
                </a:spcBef>
              </a:pPr>
              <a:r>
                <a:rPr lang="en-US" sz="1300" dirty="0" smtClean="0">
                  <a:solidFill>
                    <a:srgbClr val="FFFFFF"/>
                  </a:solidFill>
                  <a:latin typeface="Gotham-Book"/>
                  <a:cs typeface="Gotham-Book"/>
                </a:rPr>
                <a:t>my concerns</a:t>
              </a:r>
            </a:p>
            <a:p>
              <a:pPr algn="l">
                <a:spcBef>
                  <a:spcPts val="800"/>
                </a:spcBef>
              </a:pPr>
              <a:r>
                <a:rPr lang="en-US" sz="1300" dirty="0" smtClean="0">
                  <a:solidFill>
                    <a:srgbClr val="000000"/>
                  </a:solidFill>
                  <a:latin typeface="Gotham-Book"/>
                  <a:cs typeface="Gotham-Book"/>
                </a:rPr>
                <a:t>I never want to lose my sense of being grounded and my ability to enjoy life</a:t>
              </a:r>
              <a:endParaRPr lang="en-US" sz="1300" dirty="0">
                <a:solidFill>
                  <a:srgbClr val="000000"/>
                </a:solidFill>
                <a:latin typeface="Gotham-Book"/>
                <a:cs typeface="Gotham-Book"/>
              </a:endParaRPr>
            </a:p>
          </p:txBody>
        </p:sp>
      </p:grpSp>
      <p:grpSp>
        <p:nvGrpSpPr>
          <p:cNvPr id="6" name="Group 21"/>
          <p:cNvGrpSpPr/>
          <p:nvPr/>
        </p:nvGrpSpPr>
        <p:grpSpPr>
          <a:xfrm>
            <a:off x="5613018" y="2966967"/>
            <a:ext cx="2868386" cy="1303606"/>
            <a:chOff x="6023365" y="2118349"/>
            <a:chExt cx="2868386" cy="1303606"/>
          </a:xfrm>
        </p:grpSpPr>
        <p:sp>
          <p:nvSpPr>
            <p:cNvPr id="23" name="Rectangle 22"/>
            <p:cNvSpPr/>
            <p:nvPr/>
          </p:nvSpPr>
          <p:spPr bwMode="gray">
            <a:xfrm flipH="1">
              <a:off x="6023365" y="2118349"/>
              <a:ext cx="2868386" cy="129660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180273" y="2313959"/>
              <a:ext cx="2514325" cy="1107996"/>
            </a:xfrm>
            <a:prstGeom prst="rect">
              <a:avLst/>
            </a:prstGeom>
          </p:spPr>
          <p:txBody>
            <a:bodyPr wrap="square">
              <a:spAutoFit/>
            </a:bodyPr>
            <a:lstStyle/>
            <a:p>
              <a:r>
                <a:rPr lang="en-US" sz="1100" dirty="0" smtClean="0">
                  <a:solidFill>
                    <a:schemeClr val="bg1"/>
                  </a:solidFill>
                  <a:latin typeface="Gotham-book"/>
                  <a:cs typeface="Gotham-book"/>
                </a:rPr>
                <a:t>I feel my absolute best when …I’ve had a well-rested sleep; have eaten well; had a productive day at work; gone out for a walk; and am out with my friends having good food, drinks and great conversation. </a:t>
              </a:r>
              <a:endParaRPr lang="en-US" sz="1100" dirty="0">
                <a:solidFill>
                  <a:schemeClr val="bg1"/>
                </a:solidFill>
                <a:latin typeface="Gotham-book"/>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08024"/>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36" name="Content Placeholder 11"/>
          <p:cNvSpPr txBox="1">
            <a:spLocks/>
          </p:cNvSpPr>
          <p:nvPr/>
        </p:nvSpPr>
        <p:spPr>
          <a:xfrm>
            <a:off x="5023089" y="4161568"/>
            <a:ext cx="3813814" cy="57647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about me</a:t>
            </a:r>
          </a:p>
          <a:p>
            <a:pPr algn="l">
              <a:spcBef>
                <a:spcPts val="800"/>
              </a:spcBef>
              <a:buFont typeface="Arial"/>
              <a:buChar char="•"/>
            </a:pPr>
            <a:endParaRPr lang="en-US" sz="1300" dirty="0" smtClean="0">
              <a:solidFill>
                <a:srgbClr val="000000"/>
              </a:solidFill>
              <a:latin typeface="Gotham-Book"/>
              <a:cs typeface="Gotham-Book"/>
            </a:endParaRPr>
          </a:p>
        </p:txBody>
      </p:sp>
      <p:grpSp>
        <p:nvGrpSpPr>
          <p:cNvPr id="22" name="Group 21"/>
          <p:cNvGrpSpPr/>
          <p:nvPr/>
        </p:nvGrpSpPr>
        <p:grpSpPr>
          <a:xfrm>
            <a:off x="5600886" y="4459354"/>
            <a:ext cx="914400" cy="1380001"/>
            <a:chOff x="5600886" y="4281115"/>
            <a:chExt cx="914400" cy="1380001"/>
          </a:xfrm>
        </p:grpSpPr>
        <p:sp>
          <p:nvSpPr>
            <p:cNvPr id="30"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7"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8"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9"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sp>
        <p:nvSpPr>
          <p:cNvPr id="40" name="TextBox 39"/>
          <p:cNvSpPr txBox="1"/>
          <p:nvPr/>
        </p:nvSpPr>
        <p:spPr>
          <a:xfrm>
            <a:off x="6540827" y="4433681"/>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cxnSp>
        <p:nvCxnSpPr>
          <p:cNvPr id="41" name="Straight Connector 40"/>
          <p:cNvCxnSpPr/>
          <p:nvPr/>
        </p:nvCxnSpPr>
        <p:spPr bwMode="auto">
          <a:xfrm rot="5400000">
            <a:off x="6122090" y="5129923"/>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2" name="TextBox 41"/>
          <p:cNvSpPr txBox="1"/>
          <p:nvPr/>
        </p:nvSpPr>
        <p:spPr>
          <a:xfrm>
            <a:off x="7208245" y="5859586"/>
            <a:ext cx="1414911" cy="400110"/>
          </a:xfrm>
          <a:prstGeom prst="rect">
            <a:avLst/>
          </a:prstGeom>
          <a:noFill/>
        </p:spPr>
        <p:txBody>
          <a:bodyPr wrap="square" rtlCol="0">
            <a:spAutoFit/>
          </a:bodyPr>
          <a:lstStyle/>
          <a:p>
            <a:pPr algn="l"/>
            <a:r>
              <a:rPr lang="en-US" sz="1000" dirty="0" smtClean="0">
                <a:solidFill>
                  <a:schemeClr val="bg2"/>
                </a:solidFill>
                <a:latin typeface="Gotham-Book"/>
                <a:ea typeface="Verdana"/>
                <a:cs typeface="Gotham-Book"/>
              </a:rPr>
              <a:t>driven by a healthy lifestyle</a:t>
            </a:r>
          </a:p>
        </p:txBody>
      </p:sp>
      <p:sp>
        <p:nvSpPr>
          <p:cNvPr id="44" name="Oval 43"/>
          <p:cNvSpPr/>
          <p:nvPr/>
        </p:nvSpPr>
        <p:spPr bwMode="auto">
          <a:xfrm>
            <a:off x="7656865" y="4324699"/>
            <a:ext cx="918672" cy="918672"/>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4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5" name="Oval 44"/>
          <p:cNvSpPr/>
          <p:nvPr/>
        </p:nvSpPr>
        <p:spPr bwMode="auto">
          <a:xfrm>
            <a:off x="7810326" y="5044687"/>
            <a:ext cx="728763" cy="728763"/>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solidFill>
                  <a:schemeClr val="bg1"/>
                </a:solidFill>
                <a:latin typeface="Gotham-Book"/>
                <a:cs typeface="Gotham-Book"/>
              </a:rPr>
              <a:t>H</a:t>
            </a:r>
            <a:endParaRPr lang="en-US" sz="1400" dirty="0">
              <a:solidFill>
                <a:schemeClr val="bg1"/>
              </a:solidFill>
              <a:latin typeface="Gotham-Book"/>
              <a:cs typeface="Gotham-Book"/>
            </a:endParaRPr>
          </a:p>
        </p:txBody>
      </p:sp>
      <p:pic>
        <p:nvPicPr>
          <p:cNvPr id="46" name="Picture 45"/>
          <p:cNvPicPr>
            <a:picLocks noChangeAspect="1"/>
          </p:cNvPicPr>
          <p:nvPr/>
        </p:nvPicPr>
        <p:blipFill>
          <a:blip r:embed="rId5"/>
          <a:srcRect l="21268" r="378" b="45469"/>
          <a:stretch>
            <a:fillRect/>
          </a:stretch>
        </p:blipFill>
        <p:spPr>
          <a:xfrm>
            <a:off x="5882464" y="551175"/>
            <a:ext cx="2250488" cy="2356337"/>
          </a:xfrm>
          <a:prstGeom prst="rect">
            <a:avLst/>
          </a:prstGeom>
        </p:spPr>
      </p:pic>
      <p:sp>
        <p:nvSpPr>
          <p:cNvPr id="47" name="TextBox 46"/>
          <p:cNvSpPr txBox="1"/>
          <p:nvPr/>
        </p:nvSpPr>
        <p:spPr>
          <a:xfrm>
            <a:off x="6537253" y="52878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8" name="TextBox 47"/>
          <p:cNvSpPr txBox="1"/>
          <p:nvPr/>
        </p:nvSpPr>
        <p:spPr>
          <a:xfrm>
            <a:off x="6555961" y="5551692"/>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6873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opportunities </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a:xfrm>
            <a:off x="449624" y="1667480"/>
            <a:ext cx="3657600" cy="4192106"/>
          </a:xfrm>
          <a:solidFill>
            <a:srgbClr val="07A0C7">
              <a:alpha val="12000"/>
            </a:srgbClr>
          </a:solidFill>
        </p:spPr>
        <p:txBody>
          <a:bodyPr/>
          <a:lstStyle/>
          <a:p>
            <a:r>
              <a:rPr lang="en-US" dirty="0" smtClean="0"/>
              <a:t>eyebrow care</a:t>
            </a:r>
          </a:p>
          <a:p>
            <a:r>
              <a:rPr lang="en-US" dirty="0" smtClean="0"/>
              <a:t>hair removal</a:t>
            </a:r>
          </a:p>
          <a:p>
            <a:r>
              <a:rPr lang="en-US" dirty="0" smtClean="0"/>
              <a:t>grease control</a:t>
            </a:r>
          </a:p>
          <a:p>
            <a:r>
              <a:rPr lang="en-US" dirty="0" smtClean="0"/>
              <a:t>lip gloss</a:t>
            </a:r>
          </a:p>
          <a:p>
            <a:r>
              <a:rPr lang="en-US" dirty="0" smtClean="0"/>
              <a:t>hair growth</a:t>
            </a:r>
          </a:p>
          <a:p>
            <a:r>
              <a:rPr lang="en-US" dirty="0" smtClean="0"/>
              <a:t>time and space in the shower</a:t>
            </a:r>
          </a:p>
          <a:p>
            <a:r>
              <a:rPr lang="en-US" dirty="0" smtClean="0"/>
              <a:t>customizable cosmetics</a:t>
            </a:r>
          </a:p>
          <a:p>
            <a:r>
              <a:rPr lang="en-US" dirty="0" smtClean="0"/>
              <a:t>thicker eyelashes</a:t>
            </a:r>
          </a:p>
        </p:txBody>
      </p:sp>
      <p:sp>
        <p:nvSpPr>
          <p:cNvPr id="4" name="Content Placeholder 2"/>
          <p:cNvSpPr txBox="1">
            <a:spLocks/>
          </p:cNvSpPr>
          <p:nvPr/>
        </p:nvSpPr>
        <p:spPr>
          <a:xfrm>
            <a:off x="4947025" y="1652782"/>
            <a:ext cx="3657600" cy="3388907"/>
          </a:xfrm>
          <a:prstGeom prst="rect">
            <a:avLst/>
          </a:prstGeom>
          <a:solidFill>
            <a:srgbClr val="07A0C7">
              <a:alpha val="12000"/>
            </a:srgbClr>
          </a:solidFill>
        </p:spPr>
        <p:txBody>
          <a:bodyPr vert="horz" wrap="square" lIns="64291" tIns="32146" rIns="64291" bIns="32146">
            <a:spAutoFit/>
          </a:bodyPr>
          <a:lstStyle/>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kumimoji="0" lang="en-US" sz="1800" b="0" i="0" u="none" strike="noStrike" kern="0" cap="all" spc="0" normalizeH="0" baseline="0" noProof="0" dirty="0" smtClean="0">
                <a:ln>
                  <a:noFill/>
                </a:ln>
                <a:solidFill>
                  <a:schemeClr val="accent2"/>
                </a:solidFill>
                <a:effectLst/>
                <a:uLnTx/>
                <a:uFillTx/>
                <a:latin typeface="Gotham-Book"/>
                <a:ea typeface="+mn-ea"/>
                <a:cs typeface="Gotham-Book"/>
                <a:sym typeface="Gill Sans" charset="0"/>
              </a:rPr>
              <a:t>“Me” Time</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kumimoji="0" lang="en-US" sz="1800" b="0" i="0" u="none" strike="noStrike" kern="0" cap="all" spc="0" normalizeH="0" baseline="0" noProof="0" dirty="0" smtClean="0">
                <a:ln>
                  <a:noFill/>
                </a:ln>
                <a:solidFill>
                  <a:schemeClr val="accent2"/>
                </a:solidFill>
                <a:effectLst/>
                <a:uLnTx/>
                <a:uFillTx/>
                <a:latin typeface="Gotham-Book"/>
                <a:ea typeface="+mn-ea"/>
                <a:cs typeface="Gotham-Book"/>
                <a:sym typeface="Gill Sans" charset="0"/>
              </a:rPr>
              <a:t>health into beauty</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lang="en-US" sz="1800" kern="0" cap="all" dirty="0" smtClean="0">
                <a:solidFill>
                  <a:schemeClr val="accent2"/>
                </a:solidFill>
                <a:latin typeface="Gotham-Book"/>
                <a:ea typeface="+mn-ea"/>
                <a:cs typeface="Gotham-Book"/>
                <a:sym typeface="Gill Sans" charset="0"/>
              </a:rPr>
              <a:t>all-in-one</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lang="en-US" sz="1800" kern="0" cap="all" dirty="0" smtClean="0">
                <a:solidFill>
                  <a:schemeClr val="accent2"/>
                </a:solidFill>
                <a:latin typeface="Gotham-Book"/>
                <a:ea typeface="+mn-ea"/>
                <a:cs typeface="Gotham-Book"/>
                <a:sym typeface="Gill Sans" charset="0"/>
              </a:rPr>
              <a:t>daily luxury</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lang="en-US" sz="1800" kern="0" cap="all" dirty="0" smtClean="0">
                <a:solidFill>
                  <a:schemeClr val="accent2"/>
                </a:solidFill>
                <a:latin typeface="Gotham-Book"/>
                <a:ea typeface="+mn-ea"/>
                <a:cs typeface="Gotham-Book"/>
                <a:sym typeface="Gill Sans" charset="0"/>
              </a:rPr>
              <a:t>on the go</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lang="en-US" sz="1800" kern="0" cap="all" dirty="0" smtClean="0">
                <a:solidFill>
                  <a:schemeClr val="accent2"/>
                </a:solidFill>
                <a:latin typeface="Gotham-Book"/>
                <a:ea typeface="+mn-ea"/>
                <a:cs typeface="Gotham-Book"/>
                <a:sym typeface="Gill Sans" charset="0"/>
              </a:rPr>
              <a:t>prevention</a:t>
            </a:r>
          </a:p>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lang="en-US" sz="1800" kern="0" cap="all" dirty="0" smtClean="0">
                <a:solidFill>
                  <a:schemeClr val="accent2"/>
                </a:solidFill>
                <a:latin typeface="Gotham-Book"/>
                <a:ea typeface="+mn-ea"/>
                <a:cs typeface="Gotham-Book"/>
                <a:sym typeface="Gill Sans" charset="0"/>
              </a:rPr>
              <a:t>socialize at home</a:t>
            </a:r>
          </a:p>
        </p:txBody>
      </p:sp>
      <p:sp>
        <p:nvSpPr>
          <p:cNvPr id="5" name="Content Placeholder 2"/>
          <p:cNvSpPr txBox="1">
            <a:spLocks/>
          </p:cNvSpPr>
          <p:nvPr/>
        </p:nvSpPr>
        <p:spPr>
          <a:xfrm>
            <a:off x="434501" y="1315025"/>
            <a:ext cx="3657600" cy="341919"/>
          </a:xfrm>
          <a:prstGeom prst="rect">
            <a:avLst/>
          </a:prstGeom>
          <a:solidFill>
            <a:srgbClr val="07A0C7"/>
          </a:solidFill>
        </p:spPr>
        <p:txBody>
          <a:bodyPr vert="horz" wrap="square" lIns="64291" tIns="32146" rIns="64291" bIns="32146">
            <a:spAutoFit/>
          </a:bodyPr>
          <a:lstStyle/>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kumimoji="0" lang="en-US" sz="1800" b="0" i="0" u="none" strike="noStrike" kern="0" cap="all" spc="0" normalizeH="0" baseline="0" noProof="0" dirty="0" smtClean="0">
                <a:ln>
                  <a:noFill/>
                </a:ln>
                <a:solidFill>
                  <a:schemeClr val="bg1"/>
                </a:solidFill>
                <a:effectLst/>
                <a:uLnTx/>
                <a:uFillTx/>
                <a:latin typeface="Gotham-Book"/>
                <a:ea typeface="+mn-ea"/>
                <a:cs typeface="Gotham-Book"/>
                <a:sym typeface="Gill Sans" charset="0"/>
              </a:rPr>
              <a:t>driven </a:t>
            </a:r>
            <a:r>
              <a:rPr lang="en-US" sz="1800" kern="0" cap="all" dirty="0" smtClean="0">
                <a:solidFill>
                  <a:schemeClr val="bg1"/>
                </a:solidFill>
                <a:latin typeface="Gotham-Book"/>
                <a:ea typeface="+mn-ea"/>
                <a:cs typeface="Gotham-Book"/>
                <a:sym typeface="Gill Sans" charset="0"/>
              </a:rPr>
              <a:t>primarily by beauty</a:t>
            </a:r>
            <a:endParaRPr kumimoji="0" lang="en-US" sz="1800" b="0" i="0" u="none" strike="noStrike" kern="0" cap="all" spc="0" normalizeH="0" baseline="0" noProof="0" dirty="0" smtClean="0">
              <a:ln>
                <a:noFill/>
              </a:ln>
              <a:solidFill>
                <a:schemeClr val="bg1"/>
              </a:solidFill>
              <a:effectLst/>
              <a:uLnTx/>
              <a:uFillTx/>
              <a:latin typeface="Gotham-Book"/>
              <a:ea typeface="+mn-ea"/>
              <a:cs typeface="Gotham-Book"/>
              <a:sym typeface="Gill Sans" charset="0"/>
            </a:endParaRPr>
          </a:p>
        </p:txBody>
      </p:sp>
      <p:sp>
        <p:nvSpPr>
          <p:cNvPr id="6" name="Content Placeholder 2"/>
          <p:cNvSpPr txBox="1">
            <a:spLocks/>
          </p:cNvSpPr>
          <p:nvPr/>
        </p:nvSpPr>
        <p:spPr>
          <a:xfrm>
            <a:off x="4947026" y="1303887"/>
            <a:ext cx="3657600" cy="618918"/>
          </a:xfrm>
          <a:prstGeom prst="rect">
            <a:avLst/>
          </a:prstGeom>
          <a:solidFill>
            <a:srgbClr val="07A0C7"/>
          </a:solidFill>
        </p:spPr>
        <p:txBody>
          <a:bodyPr vert="horz" wrap="square" lIns="64291" tIns="32146" rIns="64291" bIns="32146">
            <a:spAutoFit/>
          </a:bodyPr>
          <a:lstStyle/>
          <a:p>
            <a:pPr marL="0" marR="0" lvl="0" indent="0" algn="l" defTabSz="914400" rtl="0" eaLnBrk="1" fontAlgn="base" latinLnBrk="0" hangingPunct="1">
              <a:lnSpc>
                <a:spcPct val="100000"/>
              </a:lnSpc>
              <a:spcBef>
                <a:spcPts val="1600"/>
              </a:spcBef>
              <a:spcAft>
                <a:spcPts val="200"/>
              </a:spcAft>
              <a:buClrTx/>
              <a:buSzPct val="125000"/>
              <a:buFont typeface="Lucida Grande"/>
              <a:buNone/>
              <a:tabLst/>
              <a:defRPr/>
            </a:pPr>
            <a:r>
              <a:rPr kumimoji="0" lang="en-US" sz="1800" b="0" i="0" u="none" strike="noStrike" kern="0" cap="all" spc="0" normalizeH="0" baseline="0" noProof="0" dirty="0" smtClean="0">
                <a:ln>
                  <a:noFill/>
                </a:ln>
                <a:solidFill>
                  <a:schemeClr val="bg1"/>
                </a:solidFill>
                <a:effectLst/>
                <a:uLnTx/>
                <a:uFillTx/>
                <a:latin typeface="Gotham-Book"/>
                <a:ea typeface="+mn-ea"/>
                <a:cs typeface="Gotham-Book"/>
                <a:sym typeface="Gill Sans" charset="0"/>
              </a:rPr>
              <a:t>driven by </a:t>
            </a:r>
            <a:r>
              <a:rPr lang="en-US" sz="1800" kern="0" cap="all" dirty="0" smtClean="0">
                <a:solidFill>
                  <a:schemeClr val="bg1"/>
                </a:solidFill>
                <a:latin typeface="Gotham-Book"/>
                <a:ea typeface="+mn-ea"/>
                <a:cs typeface="Gotham-Book"/>
                <a:sym typeface="Gill Sans" charset="0"/>
              </a:rPr>
              <a:t>beauty, health, wellness</a:t>
            </a:r>
            <a:endParaRPr kumimoji="0" lang="en-US" sz="1800" b="0" i="0" u="none" strike="noStrike" kern="0" cap="all" spc="0" normalizeH="0" baseline="0" noProof="0" dirty="0" smtClean="0">
              <a:ln>
                <a:noFill/>
              </a:ln>
              <a:solidFill>
                <a:schemeClr val="bg1"/>
              </a:solidFill>
              <a:effectLst/>
              <a:uLnTx/>
              <a:uFillTx/>
              <a:latin typeface="Gotham-Book"/>
              <a:ea typeface="+mn-ea"/>
              <a:cs typeface="Gotham-Book"/>
              <a:sym typeface="Gill Sans" charset="0"/>
            </a:endParaRPr>
          </a:p>
        </p:txBody>
      </p:sp>
    </p:spTree>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pPr lvl="0"/>
            <a:r>
              <a:rPr lang="en-US" dirty="0" smtClean="0"/>
              <a:t>BEAUTY is… </a:t>
            </a:r>
            <a:br>
              <a:rPr lang="en-US" dirty="0" smtClean="0"/>
            </a:br>
            <a:r>
              <a:rPr lang="en-US" dirty="0" smtClean="0"/>
              <a:t> </a:t>
            </a:r>
            <a:endParaRPr lang="en-US" dirty="0"/>
          </a:p>
        </p:txBody>
      </p:sp>
      <p:sp>
        <p:nvSpPr>
          <p:cNvPr id="3" name="Content Placeholder 2"/>
          <p:cNvSpPr>
            <a:spLocks noGrp="1"/>
          </p:cNvSpPr>
          <p:nvPr>
            <p:ph idx="1"/>
          </p:nvPr>
        </p:nvSpPr>
        <p:spPr>
          <a:xfrm>
            <a:off x="483048" y="1047736"/>
            <a:ext cx="5402568" cy="2080856"/>
          </a:xfrm>
        </p:spPr>
        <p:txBody>
          <a:bodyPr/>
          <a:lstStyle/>
          <a:p>
            <a:r>
              <a:rPr lang="en-US" sz="1600" dirty="0" smtClean="0"/>
              <a:t>an </a:t>
            </a:r>
            <a:r>
              <a:rPr lang="en-US" sz="1600" dirty="0" err="1" smtClean="0"/>
              <a:t>aspirational</a:t>
            </a:r>
            <a:r>
              <a:rPr lang="en-US" sz="1600" dirty="0" smtClean="0"/>
              <a:t> outward appearance </a:t>
            </a:r>
          </a:p>
          <a:p>
            <a:r>
              <a:rPr lang="en-US" sz="1400" dirty="0" smtClean="0">
                <a:solidFill>
                  <a:schemeClr val="tx1"/>
                </a:solidFill>
              </a:rPr>
              <a:t>something that can be improved with proper care and attention</a:t>
            </a:r>
          </a:p>
          <a:p>
            <a:r>
              <a:rPr lang="en-US" sz="1400" dirty="0" smtClean="0">
                <a:solidFill>
                  <a:schemeClr val="tx1"/>
                </a:solidFill>
              </a:rPr>
              <a:t>confidence and feeling good about yourself</a:t>
            </a:r>
          </a:p>
          <a:p>
            <a:r>
              <a:rPr lang="en-US" sz="1400" dirty="0" smtClean="0">
                <a:solidFill>
                  <a:schemeClr val="tx1"/>
                </a:solidFill>
              </a:rPr>
              <a:t>one of the factors that affects how society treats you </a:t>
            </a:r>
            <a:endParaRPr lang="en-US" sz="1400" dirty="0">
              <a:solidFill>
                <a:schemeClr val="tx1"/>
              </a:solidFill>
            </a:endParaRPr>
          </a:p>
        </p:txBody>
      </p:sp>
      <p:pic>
        <p:nvPicPr>
          <p:cNvPr id="9" name="Picture 8" descr="quotes_white_close.png"/>
          <p:cNvPicPr>
            <a:picLocks noChangeAspect="1"/>
          </p:cNvPicPr>
          <p:nvPr/>
        </p:nvPicPr>
        <p:blipFill>
          <a:blip r:embed="rId2">
            <a:alphaModFix/>
          </a:blip>
          <a:stretch>
            <a:fillRect/>
          </a:stretch>
        </p:blipFill>
        <p:spPr bwMode="gray">
          <a:xfrm>
            <a:off x="8449699" y="1802454"/>
            <a:ext cx="255108" cy="198898"/>
          </a:xfrm>
          <a:prstGeom prst="rect">
            <a:avLst/>
          </a:prstGeom>
          <a:noFill/>
        </p:spPr>
      </p:pic>
      <p:pic>
        <p:nvPicPr>
          <p:cNvPr id="16" name="Picture 15" descr="quotes_white_close.png"/>
          <p:cNvPicPr>
            <a:picLocks noChangeAspect="1"/>
          </p:cNvPicPr>
          <p:nvPr/>
        </p:nvPicPr>
        <p:blipFill>
          <a:blip r:embed="rId2">
            <a:alphaModFix/>
          </a:blip>
          <a:stretch>
            <a:fillRect/>
          </a:stretch>
        </p:blipFill>
        <p:spPr bwMode="gray">
          <a:xfrm>
            <a:off x="8545230" y="5101856"/>
            <a:ext cx="255108" cy="198898"/>
          </a:xfrm>
          <a:prstGeom prst="rect">
            <a:avLst/>
          </a:prstGeom>
          <a:noFill/>
        </p:spPr>
      </p:pic>
      <p:grpSp>
        <p:nvGrpSpPr>
          <p:cNvPr id="25" name="Group 24"/>
          <p:cNvGrpSpPr/>
          <p:nvPr/>
        </p:nvGrpSpPr>
        <p:grpSpPr>
          <a:xfrm>
            <a:off x="6275614" y="1994553"/>
            <a:ext cx="2868386" cy="1262835"/>
            <a:chOff x="6023365" y="2118350"/>
            <a:chExt cx="2868386" cy="1262835"/>
          </a:xfrm>
        </p:grpSpPr>
        <p:sp>
          <p:nvSpPr>
            <p:cNvPr id="11" name="Rectangle 10"/>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12" name="Rectangle 11"/>
            <p:cNvSpPr/>
            <p:nvPr/>
          </p:nvSpPr>
          <p:spPr bwMode="gray">
            <a:xfrm>
              <a:off x="6180273" y="2365522"/>
              <a:ext cx="2514325" cy="1015663"/>
            </a:xfrm>
            <a:prstGeom prst="rect">
              <a:avLst/>
            </a:prstGeom>
          </p:spPr>
          <p:txBody>
            <a:bodyPr wrap="square">
              <a:spAutoFit/>
            </a:bodyPr>
            <a:lstStyle/>
            <a:p>
              <a:pPr marL="0" lvl="1" algn="l"/>
              <a:r>
                <a:rPr lang="en-US" sz="1200" dirty="0" smtClean="0">
                  <a:solidFill>
                    <a:schemeClr val="bg1"/>
                  </a:solidFill>
                  <a:latin typeface="Gotham-Book"/>
                  <a:cs typeface="Gotham-Book"/>
                </a:rPr>
                <a:t>beauty to me refers to how great you look. It is something that attracts people to yourself</a:t>
              </a:r>
            </a:p>
            <a:p>
              <a:pPr algn="l"/>
              <a:endParaRPr lang="en-US" sz="1200" dirty="0" smtClean="0">
                <a:solidFill>
                  <a:schemeClr val="bg1"/>
                </a:solidFill>
                <a:latin typeface="Gotham-Book"/>
                <a:ea typeface="Arial"/>
                <a:cs typeface="Gotham-Book"/>
              </a:endParaRPr>
            </a:p>
          </p:txBody>
        </p:sp>
        <p:pic>
          <p:nvPicPr>
            <p:cNvPr id="13" name="Picture 12"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17" name="Picture 16"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32" name="Group 31"/>
          <p:cNvGrpSpPr/>
          <p:nvPr/>
        </p:nvGrpSpPr>
        <p:grpSpPr>
          <a:xfrm>
            <a:off x="0" y="3780730"/>
            <a:ext cx="2868386" cy="1447501"/>
            <a:chOff x="6023365" y="2118350"/>
            <a:chExt cx="2868386" cy="1447501"/>
          </a:xfrm>
        </p:grpSpPr>
        <p:sp>
          <p:nvSpPr>
            <p:cNvPr id="33" name="Rectangle 32"/>
            <p:cNvSpPr/>
            <p:nvPr/>
          </p:nvSpPr>
          <p:spPr bwMode="gray">
            <a:xfrm flipH="1">
              <a:off x="6023365" y="2118350"/>
              <a:ext cx="2868386" cy="131844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4" name="Rectangle 33"/>
            <p:cNvSpPr/>
            <p:nvPr/>
          </p:nvSpPr>
          <p:spPr bwMode="gray">
            <a:xfrm>
              <a:off x="6180273" y="2365522"/>
              <a:ext cx="2514325" cy="1200329"/>
            </a:xfrm>
            <a:prstGeom prst="rect">
              <a:avLst/>
            </a:prstGeom>
          </p:spPr>
          <p:txBody>
            <a:bodyPr wrap="square">
              <a:spAutoFit/>
            </a:bodyPr>
            <a:lstStyle/>
            <a:p>
              <a:pPr marL="0" lvl="1" algn="l"/>
              <a:r>
                <a:rPr lang="en-US" sz="1200" dirty="0" smtClean="0">
                  <a:solidFill>
                    <a:srgbClr val="FFFFFF"/>
                  </a:solidFill>
                  <a:latin typeface="Gotham-Book"/>
                  <a:cs typeface="Gotham-Book"/>
                </a:rPr>
                <a:t>when I feel beautiful, I immediately feel more confident and powerful ….beauty is something I have control over</a:t>
              </a:r>
            </a:p>
            <a:p>
              <a:pPr algn="l"/>
              <a:endParaRPr lang="en-US" sz="1200" dirty="0" smtClean="0">
                <a:solidFill>
                  <a:srgbClr val="FFFFFF"/>
                </a:solidFill>
                <a:latin typeface="Gotham-Book"/>
                <a:ea typeface="Arial"/>
                <a:cs typeface="Gotham-Book"/>
              </a:endParaRPr>
            </a:p>
          </p:txBody>
        </p:sp>
        <p:pic>
          <p:nvPicPr>
            <p:cNvPr id="35" name="Picture 34" descr="quotes_white_close.png"/>
            <p:cNvPicPr>
              <a:picLocks noChangeAspect="1"/>
            </p:cNvPicPr>
            <p:nvPr/>
          </p:nvPicPr>
          <p:blipFill>
            <a:blip r:embed="rId2">
              <a:alphaModFix/>
            </a:blip>
            <a:stretch>
              <a:fillRect/>
            </a:stretch>
          </p:blipFill>
          <p:spPr bwMode="gray">
            <a:xfrm>
              <a:off x="8526274" y="3159372"/>
              <a:ext cx="255108" cy="198898"/>
            </a:xfrm>
            <a:prstGeom prst="rect">
              <a:avLst/>
            </a:prstGeom>
            <a:noFill/>
          </p:spPr>
        </p:pic>
        <p:pic>
          <p:nvPicPr>
            <p:cNvPr id="36" name="Picture 3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31" name="Picture 30" descr="Night1.jpg"/>
          <p:cNvPicPr>
            <a:picLocks noChangeAspect="1"/>
          </p:cNvPicPr>
          <p:nvPr/>
        </p:nvPicPr>
        <p:blipFill>
          <a:blip r:embed="rId4"/>
          <a:stretch>
            <a:fillRect/>
          </a:stretch>
        </p:blipFill>
        <p:spPr>
          <a:xfrm>
            <a:off x="2795912" y="4029734"/>
            <a:ext cx="1842951" cy="2457267"/>
          </a:xfrm>
          <a:prstGeom prst="rect">
            <a:avLst/>
          </a:prstGeom>
        </p:spPr>
      </p:pic>
      <p:grpSp>
        <p:nvGrpSpPr>
          <p:cNvPr id="45" name="Group 44"/>
          <p:cNvGrpSpPr/>
          <p:nvPr/>
        </p:nvGrpSpPr>
        <p:grpSpPr>
          <a:xfrm>
            <a:off x="6349456" y="376318"/>
            <a:ext cx="2504445" cy="1684910"/>
            <a:chOff x="3888062" y="626310"/>
            <a:chExt cx="5255938" cy="3536026"/>
          </a:xfrm>
        </p:grpSpPr>
        <p:pic>
          <p:nvPicPr>
            <p:cNvPr id="43" name="Picture 42" descr="3. Dry hair, not straightened.jpg"/>
            <p:cNvPicPr>
              <a:picLocks noChangeAspect="1"/>
            </p:cNvPicPr>
            <p:nvPr/>
          </p:nvPicPr>
          <p:blipFill>
            <a:blip r:embed="rId5"/>
            <a:stretch>
              <a:fillRect/>
            </a:stretch>
          </p:blipFill>
          <p:spPr>
            <a:xfrm>
              <a:off x="3888062" y="627194"/>
              <a:ext cx="2651356" cy="3535142"/>
            </a:xfrm>
            <a:prstGeom prst="rect">
              <a:avLst/>
            </a:prstGeom>
          </p:spPr>
        </p:pic>
        <p:pic>
          <p:nvPicPr>
            <p:cNvPr id="44" name="Picture 43" descr="8. Transformation complete - added lipstick.jpg"/>
            <p:cNvPicPr>
              <a:picLocks noChangeAspect="1"/>
            </p:cNvPicPr>
            <p:nvPr/>
          </p:nvPicPr>
          <p:blipFill>
            <a:blip r:embed="rId6"/>
            <a:stretch>
              <a:fillRect/>
            </a:stretch>
          </p:blipFill>
          <p:spPr>
            <a:xfrm>
              <a:off x="6492941" y="626310"/>
              <a:ext cx="2651059" cy="3534745"/>
            </a:xfrm>
            <a:prstGeom prst="rect">
              <a:avLst/>
            </a:prstGeom>
          </p:spPr>
        </p:pic>
      </p:grpSp>
      <p:grpSp>
        <p:nvGrpSpPr>
          <p:cNvPr id="38" name="Group 37"/>
          <p:cNvGrpSpPr/>
          <p:nvPr/>
        </p:nvGrpSpPr>
        <p:grpSpPr>
          <a:xfrm>
            <a:off x="5893361" y="5315247"/>
            <a:ext cx="3250639" cy="1135070"/>
            <a:chOff x="6023365" y="2118350"/>
            <a:chExt cx="2868386" cy="1135070"/>
          </a:xfrm>
        </p:grpSpPr>
        <p:sp>
          <p:nvSpPr>
            <p:cNvPr id="39" name="Rectangle 38"/>
            <p:cNvSpPr/>
            <p:nvPr/>
          </p:nvSpPr>
          <p:spPr bwMode="gray">
            <a:xfrm flipH="1">
              <a:off x="6023365" y="2118350"/>
              <a:ext cx="2868386" cy="1135070"/>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40" name="Rectangle 39"/>
            <p:cNvSpPr/>
            <p:nvPr/>
          </p:nvSpPr>
          <p:spPr bwMode="gray">
            <a:xfrm>
              <a:off x="6289607" y="2396502"/>
              <a:ext cx="2514325" cy="646331"/>
            </a:xfrm>
            <a:prstGeom prst="rect">
              <a:avLst/>
            </a:prstGeom>
          </p:spPr>
          <p:txBody>
            <a:bodyPr wrap="square">
              <a:spAutoFit/>
            </a:bodyPr>
            <a:lstStyle/>
            <a:p>
              <a:pPr algn="l"/>
              <a:r>
                <a:rPr lang="en-US" sz="1200" dirty="0" smtClean="0">
                  <a:solidFill>
                    <a:schemeClr val="bg1"/>
                  </a:solidFill>
                  <a:latin typeface="Gotham-Book"/>
                  <a:cs typeface="Gotham-Book"/>
                </a:rPr>
                <a:t>beauty would include all of the things you do to make yourself more attractive/sexy/desirable</a:t>
              </a:r>
            </a:p>
          </p:txBody>
        </p:sp>
        <p:pic>
          <p:nvPicPr>
            <p:cNvPr id="41" name="Picture 40" descr="quotes_white_close.png"/>
            <p:cNvPicPr>
              <a:picLocks noChangeAspect="1"/>
            </p:cNvPicPr>
            <p:nvPr/>
          </p:nvPicPr>
          <p:blipFill>
            <a:blip r:embed="rId2">
              <a:alphaModFix/>
            </a:blip>
            <a:stretch>
              <a:fillRect/>
            </a:stretch>
          </p:blipFill>
          <p:spPr bwMode="gray">
            <a:xfrm>
              <a:off x="8526274" y="2988989"/>
              <a:ext cx="255108" cy="198898"/>
            </a:xfrm>
            <a:prstGeom prst="rect">
              <a:avLst/>
            </a:prstGeom>
            <a:noFill/>
          </p:spPr>
        </p:pic>
        <p:pic>
          <p:nvPicPr>
            <p:cNvPr id="42" name="Picture 41"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eyebrow care</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quicker, cheaper eyebrow care at home</a:t>
              </a:r>
              <a:endParaRPr lang="en-US" sz="1200" dirty="0" smtClean="0">
                <a:solidFill>
                  <a:srgbClr val="000000"/>
                </a:solidFill>
                <a:latin typeface="Gotham-Book"/>
                <a:cs typeface="Gotham-Book"/>
              </a:endParaRPr>
            </a:p>
          </p:txBody>
        </p:sp>
      </p:grpSp>
      <p:grpSp>
        <p:nvGrpSpPr>
          <p:cNvPr id="4" name="Group 25"/>
          <p:cNvGrpSpPr/>
          <p:nvPr/>
        </p:nvGrpSpPr>
        <p:grpSpPr>
          <a:xfrm>
            <a:off x="3666406" y="5206314"/>
            <a:ext cx="5266944" cy="1469406"/>
            <a:chOff x="3435342" y="1808240"/>
            <a:chExt cx="5403412" cy="1469406"/>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433122"/>
            </a:xfrm>
            <a:prstGeom prst="rect">
              <a:avLst/>
            </a:prstGeom>
          </p:spPr>
          <p:txBody>
            <a:bodyPr wrap="square" lIns="0" tIns="49231" rIns="0" bIns="49231" numCol="2"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one &amp; done</a:t>
              </a:r>
            </a:p>
            <a:p>
              <a:pPr>
                <a:spcBef>
                  <a:spcPts val="800"/>
                </a:spcBef>
              </a:pPr>
              <a:r>
                <a:rPr lang="en-US" sz="1200" dirty="0" smtClean="0">
                  <a:solidFill>
                    <a:srgbClr val="000000"/>
                  </a:solidFill>
                  <a:latin typeface="Gotham-Book"/>
                  <a:cs typeface="Gotham-Book"/>
                </a:rPr>
                <a:t>time crunched</a:t>
              </a:r>
            </a:p>
            <a:p>
              <a:pPr>
                <a:spcBef>
                  <a:spcPts val="800"/>
                </a:spcBef>
              </a:pPr>
              <a:endParaRPr lang="en-US" sz="1200" dirty="0" smtClean="0">
                <a:solidFill>
                  <a:srgbClr val="000000"/>
                </a:solidFill>
                <a:latin typeface="Gotham-Book"/>
                <a:cs typeface="Gotham-Book"/>
              </a:endParaRPr>
            </a:p>
            <a:p>
              <a:pPr>
                <a:spcBef>
                  <a:spcPts val="800"/>
                </a:spcBef>
              </a:pPr>
              <a:endParaRPr lang="en-US" sz="1200" dirty="0" smtClean="0">
                <a:solidFill>
                  <a:srgbClr val="000000"/>
                </a:solidFill>
                <a:latin typeface="Gotham-Book"/>
                <a:cs typeface="Gotham-Book"/>
              </a:endParaRPr>
            </a:p>
            <a:p>
              <a:pPr>
                <a:spcBef>
                  <a:spcPts val="800"/>
                </a:spcBef>
              </a:pPr>
              <a:endParaRPr lang="en-US" sz="1200" dirty="0" smtClean="0">
                <a:solidFill>
                  <a:srgbClr val="000000"/>
                </a:solidFill>
                <a:latin typeface="Gotham-Book"/>
                <a:cs typeface="Gotham-Book"/>
              </a:endParaRPr>
            </a:p>
            <a:p>
              <a:pPr>
                <a:spcBef>
                  <a:spcPts val="800"/>
                </a:spcBef>
              </a:pPr>
              <a:r>
                <a:rPr lang="en-US" sz="1200" dirty="0" smtClean="0">
                  <a:solidFill>
                    <a:srgbClr val="000000"/>
                  </a:solidFill>
                  <a:latin typeface="Gotham-Book"/>
                  <a:cs typeface="Gotham-Book"/>
                </a:rPr>
                <a:t>insecure</a:t>
              </a:r>
            </a:p>
            <a:p>
              <a:pPr>
                <a:spcBef>
                  <a:spcPts val="800"/>
                </a:spcBef>
              </a:pPr>
              <a:r>
                <a:rPr lang="en-US" sz="1200" dirty="0" smtClean="0">
                  <a:solidFill>
                    <a:srgbClr val="000000"/>
                  </a:solidFill>
                  <a:latin typeface="Gotham-Book"/>
                  <a:cs typeface="Gotham-Book"/>
                </a:rPr>
                <a:t>competitor</a:t>
              </a:r>
            </a:p>
          </p:txBody>
        </p:sp>
      </p:grpSp>
      <p:grpSp>
        <p:nvGrpSpPr>
          <p:cNvPr id="9" name="Group 25"/>
          <p:cNvGrpSpPr/>
          <p:nvPr/>
        </p:nvGrpSpPr>
        <p:grpSpPr>
          <a:xfrm>
            <a:off x="3666406" y="4073578"/>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potential product ideas</a:t>
              </a:r>
            </a:p>
          </p:txBody>
        </p:sp>
      </p:grpSp>
      <p:pic>
        <p:nvPicPr>
          <p:cNvPr id="23" name="Picture 22"/>
          <p:cNvPicPr>
            <a:picLocks noChangeAspect="1"/>
          </p:cNvPicPr>
          <p:nvPr/>
        </p:nvPicPr>
        <p:blipFill>
          <a:blip r:embed="rId2"/>
          <a:stretch>
            <a:fillRect/>
          </a:stretch>
        </p:blipFill>
        <p:spPr>
          <a:xfrm>
            <a:off x="249811" y="1115268"/>
            <a:ext cx="3224310" cy="1892300"/>
          </a:xfrm>
          <a:prstGeom prst="rect">
            <a:avLst/>
          </a:prstGeom>
        </p:spPr>
      </p:pic>
      <p:grpSp>
        <p:nvGrpSpPr>
          <p:cNvPr id="21" name="Group 11"/>
          <p:cNvGrpSpPr/>
          <p:nvPr/>
        </p:nvGrpSpPr>
        <p:grpSpPr>
          <a:xfrm>
            <a:off x="3666406" y="2671336"/>
            <a:ext cx="5266944" cy="928961"/>
            <a:chOff x="3435342" y="1820335"/>
            <a:chExt cx="5403412" cy="928961"/>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904772"/>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professional eyebrow care is tedious and time consuming</a:t>
              </a:r>
            </a:p>
            <a:p>
              <a:pPr algn="l">
                <a:spcBef>
                  <a:spcPts val="800"/>
                </a:spcBef>
              </a:pPr>
              <a:r>
                <a:rPr lang="en-US" sz="1300" dirty="0" smtClean="0">
                  <a:solidFill>
                    <a:srgbClr val="000000"/>
                  </a:solidFill>
                  <a:latin typeface="Gotham-Book"/>
                  <a:ea typeface="Verdana"/>
                  <a:cs typeface="Gotham-Book"/>
                </a:rPr>
                <a:t>some consumers are plucking eyebrows daily</a:t>
              </a: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425758"/>
            <a:ext cx="5169470" cy="730365"/>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At home laser hair removal</a:t>
            </a:r>
            <a:r>
              <a:rPr lang="en-US" sz="1200" dirty="0">
                <a:solidFill>
                  <a:schemeClr val="tx1"/>
                </a:solidFill>
                <a:latin typeface="Gotham-Book"/>
                <a:cs typeface="Gotham-Book"/>
              </a:rPr>
              <a:t> </a:t>
            </a:r>
            <a:r>
              <a:rPr lang="en-US" sz="1200" dirty="0" smtClean="0">
                <a:solidFill>
                  <a:schemeClr val="tx1"/>
                </a:solidFill>
                <a:latin typeface="Gotham-Book"/>
                <a:cs typeface="Gotham-Book"/>
              </a:rPr>
              <a:t>device</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At home gentle wax kit</a:t>
            </a:r>
          </a:p>
          <a:p>
            <a:pPr algn="l">
              <a:spcBef>
                <a:spcPts val="300"/>
              </a:spcBef>
              <a:tabLst>
                <a:tab pos="1476375" algn="l"/>
              </a:tabLst>
            </a:pPr>
            <a:endParaRPr lang="en-US" sz="1200" dirty="0">
              <a:solidFill>
                <a:schemeClr val="tx1"/>
              </a:solidFill>
              <a:latin typeface="Gotham-Book"/>
              <a:cs typeface="Gotham-Book"/>
            </a:endParaRPr>
          </a:p>
        </p:txBody>
      </p:sp>
      <p:grpSp>
        <p:nvGrpSpPr>
          <p:cNvPr id="2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1200329"/>
            </a:xfrm>
            <a:prstGeom prst="rect">
              <a:avLst/>
            </a:prstGeom>
          </p:spPr>
          <p:txBody>
            <a:bodyPr wrap="square">
              <a:spAutoFit/>
            </a:bodyPr>
            <a:lstStyle/>
            <a:p>
              <a:pPr algn="l">
                <a:spcBef>
                  <a:spcPts val="1100"/>
                </a:spcBef>
              </a:pPr>
              <a:r>
                <a:rPr lang="en-US" sz="1200" dirty="0" smtClean="0">
                  <a:solidFill>
                    <a:schemeClr val="bg1"/>
                  </a:solidFill>
                  <a:latin typeface="Gotham-Book"/>
                  <a:cs typeface="Gotham-Book"/>
                </a:rPr>
                <a:t>It would be nice to have something to remove the hair on my face when I don’t have time to go to the dermatologist to get it removed”</a:t>
              </a:r>
            </a:p>
          </p:txBody>
        </p:sp>
        <p:pic>
          <p:nvPicPr>
            <p:cNvPr id="32" name="Picture 31" descr="quotes_white_close.png"/>
            <p:cNvPicPr>
              <a:picLocks noChangeAspect="1"/>
            </p:cNvPicPr>
            <p:nvPr/>
          </p:nvPicPr>
          <p:blipFill>
            <a:blip r:embed="rId3">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4">
              <a:alphaModFix/>
            </a:blip>
            <a:stretch>
              <a:fillRect/>
            </a:stretch>
          </p:blipFill>
          <p:spPr bwMode="gray">
            <a:xfrm>
              <a:off x="6123958" y="2200392"/>
              <a:ext cx="255108" cy="198898"/>
            </a:xfrm>
            <a:prstGeom prst="rect">
              <a:avLst/>
            </a:prstGeom>
            <a:noFill/>
          </p:spPr>
        </p:pic>
      </p:grpSp>
      <p:grpSp>
        <p:nvGrpSpPr>
          <p:cNvPr id="26" name="Group 25"/>
          <p:cNvGrpSpPr/>
          <p:nvPr/>
        </p:nvGrpSpPr>
        <p:grpSpPr>
          <a:xfrm>
            <a:off x="253191" y="4860392"/>
            <a:ext cx="914400" cy="1380001"/>
            <a:chOff x="5600886" y="4281115"/>
            <a:chExt cx="914400" cy="1380001"/>
          </a:xfrm>
        </p:grpSpPr>
        <p:sp>
          <p:nvSpPr>
            <p:cNvPr id="27"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7"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8"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9"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40" name="Straight Connector 39"/>
          <p:cNvCxnSpPr/>
          <p:nvPr/>
        </p:nvCxnSpPr>
        <p:spPr bwMode="auto">
          <a:xfrm rot="5400000">
            <a:off x="774395"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1" name="TextBox 40"/>
          <p:cNvSpPr txBox="1"/>
          <p:nvPr/>
        </p:nvSpPr>
        <p:spPr>
          <a:xfrm>
            <a:off x="1189558" y="5143076"/>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2" name="Oval 41"/>
          <p:cNvSpPr/>
          <p:nvPr/>
        </p:nvSpPr>
        <p:spPr bwMode="auto">
          <a:xfrm>
            <a:off x="2122799"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773907"/>
          </a:xfrm>
        </p:spPr>
        <p:txBody>
          <a:bodyPr>
            <a:normAutofit/>
          </a:bodyPr>
          <a:lstStyle/>
          <a:p>
            <a:pPr algn="l"/>
            <a:r>
              <a:rPr lang="en-US" sz="2000" dirty="0" smtClean="0">
                <a:latin typeface="Gotham-Book"/>
                <a:cs typeface="Gotham-Book"/>
              </a:rPr>
              <a:t>Hair removal</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quick, painless, cheap hair removal at home</a:t>
              </a:r>
              <a:endParaRPr lang="en-US" sz="1200" dirty="0" smtClean="0">
                <a:solidFill>
                  <a:srgbClr val="000000"/>
                </a:solidFill>
                <a:latin typeface="Gotham-Book"/>
                <a:cs typeface="Gotham-Book"/>
              </a:endParaRPr>
            </a:p>
          </p:txBody>
        </p:sp>
      </p:grpSp>
      <p:grpSp>
        <p:nvGrpSpPr>
          <p:cNvPr id="4" name="Group 25"/>
          <p:cNvGrpSpPr/>
          <p:nvPr/>
        </p:nvGrpSpPr>
        <p:grpSpPr>
          <a:xfrm>
            <a:off x="3592577" y="2474190"/>
            <a:ext cx="5267183"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lack of time to go to salon</a:t>
              </a:r>
            </a:p>
            <a:p>
              <a:pPr>
                <a:spcBef>
                  <a:spcPts val="800"/>
                </a:spcBef>
              </a:pPr>
              <a:r>
                <a:rPr lang="en-US" sz="1200" dirty="0" smtClean="0">
                  <a:solidFill>
                    <a:srgbClr val="000000"/>
                  </a:solidFill>
                  <a:latin typeface="Gotham-Book"/>
                  <a:cs typeface="Gotham-Book"/>
                </a:rPr>
                <a:t>certain hairs constantly grow and are never wanted</a:t>
              </a: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1053908"/>
            <a:chOff x="3435342" y="1808240"/>
            <a:chExt cx="5403412" cy="1053908"/>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101762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endParaRPr lang="en-US" sz="1200" dirty="0" smtClean="0">
                <a:solidFill>
                  <a:srgbClr val="000000"/>
                </a:solidFill>
                <a:latin typeface="Gotham-Book"/>
                <a:cs typeface="Gotham-Book"/>
              </a:endParaRPr>
            </a:p>
            <a:p>
              <a:pPr marL="171450" indent="-171450">
                <a:spcBef>
                  <a:spcPts val="300"/>
                </a:spcBef>
                <a:buFont typeface="Arial"/>
                <a:buChar char="•"/>
                <a:tabLst>
                  <a:tab pos="1476375" algn="l"/>
                </a:tabLst>
              </a:pPr>
              <a:r>
                <a:rPr lang="en-US" sz="1200" dirty="0" smtClean="0">
                  <a:solidFill>
                    <a:schemeClr val="tx1"/>
                  </a:solidFill>
                  <a:latin typeface="Gotham-Book"/>
                  <a:cs typeface="Gotham-Book"/>
                </a:rPr>
                <a:t>At home laser hair removal device</a:t>
              </a:r>
            </a:p>
            <a:p>
              <a:pPr marL="171450" indent="-171450">
                <a:spcBef>
                  <a:spcPts val="300"/>
                </a:spcBef>
                <a:buFont typeface="Arial"/>
                <a:buChar char="•"/>
                <a:tabLst>
                  <a:tab pos="1476375" algn="l"/>
                </a:tabLst>
              </a:pPr>
              <a:r>
                <a:rPr lang="en-US" sz="1200" dirty="0" smtClean="0">
                  <a:solidFill>
                    <a:schemeClr val="tx1"/>
                  </a:solidFill>
                  <a:latin typeface="Gotham-Book"/>
                  <a:cs typeface="Gotham-Book"/>
                </a:rPr>
                <a:t>At home gentle wax kit</a:t>
              </a:r>
            </a:p>
            <a:p>
              <a:pPr>
                <a:spcBef>
                  <a:spcPts val="800"/>
                </a:spcBef>
              </a:pPr>
              <a:endParaRPr lang="en-US" sz="1200" dirty="0" smtClean="0">
                <a:solidFill>
                  <a:srgbClr val="FFFFFF"/>
                </a:solidFill>
                <a:latin typeface="Gotham-Book"/>
                <a:cs typeface="Gotham-Book"/>
              </a:endParaRPr>
            </a:p>
          </p:txBody>
        </p:sp>
      </p:grpSp>
      <p:pic>
        <p:nvPicPr>
          <p:cNvPr id="21" name="Picture 20"/>
          <p:cNvPicPr>
            <a:picLocks noChangeAspect="1"/>
          </p:cNvPicPr>
          <p:nvPr/>
        </p:nvPicPr>
        <p:blipFill>
          <a:blip r:embed="rId2"/>
          <a:stretch>
            <a:fillRect/>
          </a:stretch>
        </p:blipFill>
        <p:spPr>
          <a:xfrm>
            <a:off x="129713" y="1220065"/>
            <a:ext cx="3383489" cy="2254250"/>
          </a:xfrm>
          <a:prstGeom prst="rect">
            <a:avLst/>
          </a:prstGeom>
        </p:spPr>
      </p:pic>
      <p:grpSp>
        <p:nvGrpSpPr>
          <p:cNvPr id="22" name="Group 25"/>
          <p:cNvGrpSpPr/>
          <p:nvPr/>
        </p:nvGrpSpPr>
        <p:grpSpPr>
          <a:xfrm>
            <a:off x="3619338" y="4913566"/>
            <a:ext cx="5267183" cy="924427"/>
            <a:chOff x="3299009" y="2709102"/>
            <a:chExt cx="5403412" cy="924427"/>
          </a:xfrm>
        </p:grpSpPr>
        <p:sp>
          <p:nvSpPr>
            <p:cNvPr id="23" name="Rectangle 22"/>
            <p:cNvSpPr/>
            <p:nvPr/>
          </p:nvSpPr>
          <p:spPr bwMode="auto">
            <a:xfrm>
              <a:off x="3299009" y="2709102"/>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4" name="Content Placeholder 11"/>
            <p:cNvSpPr txBox="1">
              <a:spLocks/>
            </p:cNvSpPr>
            <p:nvPr/>
          </p:nvSpPr>
          <p:spPr>
            <a:xfrm>
              <a:off x="3350665" y="2774923"/>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chemeClr val="tx1"/>
                  </a:solidFill>
                  <a:latin typeface="Gotham-Book"/>
                  <a:cs typeface="Gotham-Book"/>
                </a:rPr>
                <a:t>insecure</a:t>
              </a:r>
            </a:p>
            <a:p>
              <a:pPr>
                <a:spcBef>
                  <a:spcPts val="800"/>
                </a:spcBef>
              </a:pPr>
              <a:r>
                <a:rPr lang="en-US" sz="1200" dirty="0" smtClean="0">
                  <a:solidFill>
                    <a:schemeClr val="tx1"/>
                  </a:solidFill>
                  <a:latin typeface="Gotham-Book"/>
                  <a:cs typeface="Gotham-Book"/>
                </a:rPr>
                <a:t>competitor</a:t>
              </a:r>
            </a:p>
          </p:txBody>
        </p:sp>
      </p:grpSp>
      <p:grpSp>
        <p:nvGrpSpPr>
          <p:cNvPr id="25" name="Group 31"/>
          <p:cNvGrpSpPr/>
          <p:nvPr/>
        </p:nvGrpSpPr>
        <p:grpSpPr>
          <a:xfrm>
            <a:off x="312187" y="3610430"/>
            <a:ext cx="2868386" cy="1456246"/>
            <a:chOff x="6023365" y="2118350"/>
            <a:chExt cx="2868386" cy="1456246"/>
          </a:xfrm>
        </p:grpSpPr>
        <p:sp>
          <p:nvSpPr>
            <p:cNvPr id="26" name="Rectangle 25"/>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7" name="Rectangle 26"/>
            <p:cNvSpPr/>
            <p:nvPr/>
          </p:nvSpPr>
          <p:spPr bwMode="gray">
            <a:xfrm>
              <a:off x="6315333" y="2222174"/>
              <a:ext cx="2514325" cy="1200329"/>
            </a:xfrm>
            <a:prstGeom prst="rect">
              <a:avLst/>
            </a:prstGeom>
          </p:spPr>
          <p:txBody>
            <a:bodyPr wrap="square">
              <a:spAutoFit/>
            </a:bodyPr>
            <a:lstStyle/>
            <a:p>
              <a:pPr algn="l">
                <a:spcBef>
                  <a:spcPts val="1100"/>
                </a:spcBef>
              </a:pPr>
              <a:r>
                <a:rPr lang="en-US" sz="1200" dirty="0" smtClean="0">
                  <a:solidFill>
                    <a:schemeClr val="bg1"/>
                  </a:solidFill>
                  <a:latin typeface="Gotham-Book"/>
                  <a:cs typeface="Gotham-Book"/>
                </a:rPr>
                <a:t>It would be nice to have something to remove the hair on my face when I don’t have time to go to the dermatologist to get it removed”</a:t>
              </a:r>
            </a:p>
          </p:txBody>
        </p:sp>
        <p:pic>
          <p:nvPicPr>
            <p:cNvPr id="28" name="Picture 27" descr="quotes_white_close.png"/>
            <p:cNvPicPr>
              <a:picLocks noChangeAspect="1"/>
            </p:cNvPicPr>
            <p:nvPr/>
          </p:nvPicPr>
          <p:blipFill>
            <a:blip r:embed="rId3">
              <a:alphaModFix/>
            </a:blip>
            <a:stretch>
              <a:fillRect/>
            </a:stretch>
          </p:blipFill>
          <p:spPr bwMode="gray">
            <a:xfrm>
              <a:off x="8526274" y="3247980"/>
              <a:ext cx="255108" cy="198898"/>
            </a:xfrm>
            <a:prstGeom prst="rect">
              <a:avLst/>
            </a:prstGeom>
            <a:noFill/>
          </p:spPr>
        </p:pic>
        <p:pic>
          <p:nvPicPr>
            <p:cNvPr id="29" name="Picture 28" descr="quotes_white_open.png"/>
            <p:cNvPicPr>
              <a:picLocks noChangeAspect="1"/>
            </p:cNvPicPr>
            <p:nvPr/>
          </p:nvPicPr>
          <p:blipFill>
            <a:blip r:embed="rId4">
              <a:alphaModFix/>
            </a:blip>
            <a:stretch>
              <a:fillRect/>
            </a:stretch>
          </p:blipFill>
          <p:spPr bwMode="gray">
            <a:xfrm>
              <a:off x="6123958" y="2200392"/>
              <a:ext cx="255108" cy="198898"/>
            </a:xfrm>
            <a:prstGeom prst="rect">
              <a:avLst/>
            </a:prstGeom>
            <a:noFill/>
          </p:spPr>
        </p:pic>
      </p:grpSp>
      <p:grpSp>
        <p:nvGrpSpPr>
          <p:cNvPr id="31" name="Group 30"/>
          <p:cNvGrpSpPr/>
          <p:nvPr/>
        </p:nvGrpSpPr>
        <p:grpSpPr>
          <a:xfrm>
            <a:off x="331178" y="5138892"/>
            <a:ext cx="914400" cy="1380001"/>
            <a:chOff x="5600886" y="4281115"/>
            <a:chExt cx="914400" cy="1380001"/>
          </a:xfrm>
        </p:grpSpPr>
        <p:sp>
          <p:nvSpPr>
            <p:cNvPr id="32"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3"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4"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5"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6"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7" name="Straight Connector 36"/>
          <p:cNvCxnSpPr/>
          <p:nvPr/>
        </p:nvCxnSpPr>
        <p:spPr bwMode="auto">
          <a:xfrm rot="5400000">
            <a:off x="852382" y="58094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8" name="TextBox 37"/>
          <p:cNvSpPr txBox="1"/>
          <p:nvPr/>
        </p:nvSpPr>
        <p:spPr>
          <a:xfrm>
            <a:off x="1245263" y="624592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9" name="Oval 38"/>
          <p:cNvSpPr/>
          <p:nvPr/>
        </p:nvSpPr>
        <p:spPr bwMode="auto">
          <a:xfrm>
            <a:off x="2200786" y="52877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2" name="TextBox 41"/>
          <p:cNvSpPr txBox="1"/>
          <p:nvPr/>
        </p:nvSpPr>
        <p:spPr>
          <a:xfrm>
            <a:off x="1300968" y="538815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40991391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700066"/>
          </a:xfrm>
        </p:spPr>
        <p:txBody>
          <a:bodyPr>
            <a:normAutofit/>
          </a:bodyPr>
          <a:lstStyle/>
          <a:p>
            <a:pPr algn="l"/>
            <a:r>
              <a:rPr lang="en-US" sz="2000" dirty="0" smtClean="0"/>
              <a:t>grease control</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reduce time spent styling hair in the morning</a:t>
              </a:r>
              <a:endParaRPr lang="en-US" sz="1200" dirty="0" smtClean="0">
                <a:solidFill>
                  <a:srgbClr val="000000"/>
                </a:solidFill>
                <a:latin typeface="Gotham-Book"/>
                <a:cs typeface="Gotham-Book"/>
              </a:endParaRPr>
            </a:p>
          </p:txBody>
        </p:sp>
      </p:grpSp>
      <p:grpSp>
        <p:nvGrpSpPr>
          <p:cNvPr id="3" name="Group 14"/>
          <p:cNvGrpSpPr/>
          <p:nvPr/>
        </p:nvGrpSpPr>
        <p:grpSpPr>
          <a:xfrm>
            <a:off x="9144000" y="1002131"/>
            <a:ext cx="1454531" cy="2640838"/>
            <a:chOff x="408820" y="3547087"/>
            <a:chExt cx="1454531" cy="2640838"/>
          </a:xfrm>
        </p:grpSpPr>
        <p:sp>
          <p:nvSpPr>
            <p:cNvPr id="10" name="Content Placeholder 11"/>
            <p:cNvSpPr txBox="1">
              <a:spLocks/>
            </p:cNvSpPr>
            <p:nvPr/>
          </p:nvSpPr>
          <p:spPr>
            <a:xfrm>
              <a:off x="408820" y="3569305"/>
              <a:ext cx="1454531" cy="1653695"/>
            </a:xfrm>
            <a:prstGeom prst="rect">
              <a:avLst/>
            </a:prstGeom>
          </p:spPr>
          <p:txBody>
            <a:bodyPr wrap="square" lIns="91440" tIns="49231" rIns="91440" bIns="49231" anchor="t" anchorCtr="0">
              <a:spAutoFit/>
            </a:bodyPr>
            <a:lstStyle/>
            <a:p>
              <a:pPr>
                <a:spcBef>
                  <a:spcPts val="300"/>
                </a:spcBef>
                <a:tabLst>
                  <a:tab pos="1476375" algn="l"/>
                </a:tabLst>
              </a:pPr>
              <a:r>
                <a:rPr lang="en-US" sz="1200" dirty="0" smtClean="0">
                  <a:solidFill>
                    <a:srgbClr val="07A0C7"/>
                  </a:solidFill>
                  <a:latin typeface="Gotham-Book"/>
                  <a:cs typeface="Gotham-Book"/>
                </a:rPr>
                <a:t>concept ideas:</a:t>
              </a:r>
              <a:endParaRPr lang="en-US" sz="1200" dirty="0" smtClean="0">
                <a:solidFill>
                  <a:srgbClr val="000000"/>
                </a:solidFill>
                <a:latin typeface="Gotham-Book"/>
                <a:cs typeface="Gotham-Book"/>
              </a:endParaRPr>
            </a:p>
            <a:p>
              <a:pPr>
                <a:spcBef>
                  <a:spcPts val="300"/>
                </a:spcBef>
                <a:tabLst>
                  <a:tab pos="1476375" algn="l"/>
                </a:tabLst>
              </a:pPr>
              <a:r>
                <a:rPr lang="en-US" sz="1200" dirty="0" smtClean="0">
                  <a:solidFill>
                    <a:srgbClr val="000000"/>
                  </a:solidFill>
                  <a:latin typeface="Gotham-Book"/>
                  <a:cs typeface="Gotham-Book"/>
                </a:rPr>
                <a:t>Non-oily or powdery dry shampoo</a:t>
              </a:r>
            </a:p>
            <a:p>
              <a:pPr>
                <a:spcBef>
                  <a:spcPts val="300"/>
                </a:spcBef>
                <a:tabLst>
                  <a:tab pos="1476375" algn="l"/>
                </a:tabLst>
              </a:pPr>
              <a:r>
                <a:rPr lang="en-US" sz="1200" dirty="0" smtClean="0">
                  <a:solidFill>
                    <a:srgbClr val="000000"/>
                  </a:solidFill>
                  <a:latin typeface="Gotham-Book"/>
                  <a:cs typeface="Gotham-Book"/>
                </a:rPr>
                <a:t>A head wrap that absorbs the hair oils while you sleep</a:t>
              </a:r>
              <a:endParaRPr lang="en-US" sz="1200" dirty="0">
                <a:solidFill>
                  <a:srgbClr val="000000"/>
                </a:solidFill>
                <a:latin typeface="Gotham-Book"/>
                <a:cs typeface="Gotham-Book"/>
              </a:endParaRPr>
            </a:p>
          </p:txBody>
        </p:sp>
        <p:cxnSp>
          <p:nvCxnSpPr>
            <p:cNvPr id="11" name="Straight Connector 10"/>
            <p:cNvCxnSpPr/>
            <p:nvPr/>
          </p:nvCxnSpPr>
          <p:spPr>
            <a:xfrm>
              <a:off x="1863351" y="3547087"/>
              <a:ext cx="0" cy="2640838"/>
            </a:xfrm>
            <a:prstGeom prst="line">
              <a:avLst/>
            </a:prstGeom>
            <a:ln w="12700" cap="flat" cmpd="sng" algn="ctr">
              <a:solidFill>
                <a:schemeClr val="bg1">
                  <a:lumMod val="85000"/>
                </a:schemeClr>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 name="Group 25"/>
          <p:cNvGrpSpPr/>
          <p:nvPr/>
        </p:nvGrpSpPr>
        <p:grpSpPr>
          <a:xfrm>
            <a:off x="3592577" y="2474190"/>
            <a:ext cx="5267183" cy="607632"/>
            <a:chOff x="3435342" y="1808240"/>
            <a:chExt cx="5403412" cy="607632"/>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lack of time in the morning to dry and style hair</a:t>
              </a: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607632"/>
            <a:chOff x="3435342" y="1808240"/>
            <a:chExt cx="5403412" cy="607632"/>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800"/>
                </a:spcBef>
              </a:pPr>
              <a:r>
                <a:rPr lang="en-US" sz="1200" dirty="0" smtClean="0">
                  <a:solidFill>
                    <a:srgbClr val="000000"/>
                  </a:solidFill>
                  <a:latin typeface="Gotham-Book"/>
                  <a:cs typeface="Gotham-Book"/>
                </a:rPr>
                <a:t>head wrap that absorbs the hair oils while you sleep*</a:t>
              </a:r>
              <a:endParaRPr lang="en-US" sz="1200" dirty="0">
                <a:solidFill>
                  <a:srgbClr val="000000"/>
                </a:solidFill>
                <a:latin typeface="Gotham-Book"/>
                <a:cs typeface="Gotham-Book"/>
              </a:endParaRPr>
            </a:p>
          </p:txBody>
        </p:sp>
      </p:grpSp>
      <p:grpSp>
        <p:nvGrpSpPr>
          <p:cNvPr id="21" name="Group 31"/>
          <p:cNvGrpSpPr/>
          <p:nvPr/>
        </p:nvGrpSpPr>
        <p:grpSpPr>
          <a:xfrm>
            <a:off x="278655" y="3133487"/>
            <a:ext cx="2868386" cy="1488819"/>
            <a:chOff x="6023365" y="2118350"/>
            <a:chExt cx="2868386" cy="1488819"/>
          </a:xfrm>
        </p:grpSpPr>
        <p:sp>
          <p:nvSpPr>
            <p:cNvPr id="23" name="Rectangle 22"/>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315333" y="2222174"/>
              <a:ext cx="2514325" cy="1384995"/>
            </a:xfrm>
            <a:prstGeom prst="rect">
              <a:avLst/>
            </a:prstGeom>
          </p:spPr>
          <p:txBody>
            <a:bodyPr wrap="square">
              <a:spAutoFit/>
            </a:bodyPr>
            <a:lstStyle/>
            <a:p>
              <a:pPr algn="l">
                <a:spcBef>
                  <a:spcPts val="1100"/>
                </a:spcBef>
              </a:pPr>
              <a:r>
                <a:rPr lang="en-US" sz="1200" dirty="0" smtClean="0">
                  <a:solidFill>
                    <a:schemeClr val="bg1"/>
                  </a:solidFill>
                  <a:latin typeface="Gotham-Book"/>
                  <a:cs typeface="Gotham-Book"/>
                </a:rPr>
                <a:t>I can’t tell you how many times I decide I don’t need to wash my hair the night before I wake up but then the next morning, my hair is much more oily than it was before I went to sleep </a:t>
              </a:r>
            </a:p>
          </p:txBody>
        </p:sp>
        <p:pic>
          <p:nvPicPr>
            <p:cNvPr id="25" name="Picture 24"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9" name="Group 25"/>
          <p:cNvGrpSpPr/>
          <p:nvPr/>
        </p:nvGrpSpPr>
        <p:grpSpPr>
          <a:xfrm>
            <a:off x="3604572" y="5179395"/>
            <a:ext cx="5267183" cy="894890"/>
            <a:chOff x="3435342" y="1808240"/>
            <a:chExt cx="5403412" cy="894890"/>
          </a:xfrm>
        </p:grpSpPr>
        <p:sp>
          <p:nvSpPr>
            <p:cNvPr id="30" name="Rectangle 29"/>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31"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one and done</a:t>
              </a:r>
            </a:p>
            <a:p>
              <a:pPr>
                <a:spcBef>
                  <a:spcPts val="800"/>
                </a:spcBef>
              </a:pPr>
              <a:r>
                <a:rPr lang="en-US" sz="1200" dirty="0" smtClean="0">
                  <a:solidFill>
                    <a:srgbClr val="000000"/>
                  </a:solidFill>
                  <a:latin typeface="Gotham-Book"/>
                  <a:cs typeface="Gotham-Book"/>
                </a:rPr>
                <a:t>time crunched</a:t>
              </a:r>
              <a:endParaRPr lang="en-US" sz="1200" dirty="0">
                <a:solidFill>
                  <a:srgbClr val="000000"/>
                </a:solidFill>
                <a:latin typeface="Gotham-Book"/>
                <a:cs typeface="Gotham-Book"/>
              </a:endParaRPr>
            </a:p>
          </p:txBody>
        </p:sp>
      </p:grpSp>
      <p:sp>
        <p:nvSpPr>
          <p:cNvPr id="33" name="TextBox 32"/>
          <p:cNvSpPr txBox="1"/>
          <p:nvPr/>
        </p:nvSpPr>
        <p:spPr>
          <a:xfrm>
            <a:off x="324857" y="6223000"/>
            <a:ext cx="2215143" cy="215444"/>
          </a:xfrm>
          <a:prstGeom prst="rect">
            <a:avLst/>
          </a:prstGeom>
          <a:noFill/>
        </p:spPr>
        <p:txBody>
          <a:bodyPr wrap="square" rtlCol="0">
            <a:spAutoFit/>
          </a:bodyPr>
          <a:lstStyle/>
          <a:p>
            <a:r>
              <a:rPr lang="en-US" sz="800" dirty="0" smtClean="0">
                <a:latin typeface="Gotham-Book"/>
                <a:cs typeface="Gotham-Book"/>
              </a:rPr>
              <a:t>*consumer’s product idea</a:t>
            </a:r>
            <a:endParaRPr lang="en-US" sz="800" dirty="0">
              <a:latin typeface="Gotham-Book"/>
              <a:cs typeface="Gotham-Book"/>
            </a:endParaRPr>
          </a:p>
        </p:txBody>
      </p:sp>
      <p:grpSp>
        <p:nvGrpSpPr>
          <p:cNvPr id="28" name="Group 27"/>
          <p:cNvGrpSpPr/>
          <p:nvPr/>
        </p:nvGrpSpPr>
        <p:grpSpPr>
          <a:xfrm>
            <a:off x="390483" y="4860392"/>
            <a:ext cx="914400" cy="1380001"/>
            <a:chOff x="5600886" y="4281115"/>
            <a:chExt cx="914400" cy="1380001"/>
          </a:xfrm>
        </p:grpSpPr>
        <p:sp>
          <p:nvSpPr>
            <p:cNvPr id="34"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5"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6"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7"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8"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9" name="Straight Connector 38"/>
          <p:cNvCxnSpPr/>
          <p:nvPr/>
        </p:nvCxnSpPr>
        <p:spPr bwMode="auto">
          <a:xfrm rot="5400000">
            <a:off x="774395"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1" name="Oval 40"/>
          <p:cNvSpPr/>
          <p:nvPr/>
        </p:nvSpPr>
        <p:spPr bwMode="auto">
          <a:xfrm>
            <a:off x="2122799"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4" name="Picture 43"/>
          <p:cNvPicPr>
            <a:picLocks noChangeAspect="1"/>
          </p:cNvPicPr>
          <p:nvPr/>
        </p:nvPicPr>
        <p:blipFill>
          <a:blip r:embed="rId5"/>
          <a:stretch>
            <a:fillRect/>
          </a:stretch>
        </p:blipFill>
        <p:spPr>
          <a:xfrm>
            <a:off x="277121" y="1164496"/>
            <a:ext cx="2857638" cy="1905092"/>
          </a:xfrm>
          <a:prstGeom prst="rect">
            <a:avLst/>
          </a:prstGeom>
        </p:spPr>
      </p:pic>
      <p:sp>
        <p:nvSpPr>
          <p:cNvPr id="45" name="TextBox 44"/>
          <p:cNvSpPr txBox="1"/>
          <p:nvPr/>
        </p:nvSpPr>
        <p:spPr>
          <a:xfrm>
            <a:off x="1300968" y="51207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20453156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714834"/>
          </a:xfrm>
        </p:spPr>
        <p:txBody>
          <a:bodyPr>
            <a:normAutofit/>
          </a:bodyPr>
          <a:lstStyle/>
          <a:p>
            <a:pPr algn="l"/>
            <a:r>
              <a:rPr lang="en-US" sz="2000" dirty="0" smtClean="0">
                <a:latin typeface="Gotham-Book"/>
                <a:cs typeface="Gotham-Book"/>
              </a:rPr>
              <a:t>Lip gloss/Lip stick</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improve the texture and longevity of lip gloss</a:t>
              </a:r>
              <a:endParaRPr lang="en-US" sz="1200" dirty="0" smtClean="0">
                <a:solidFill>
                  <a:srgbClr val="000000"/>
                </a:solidFill>
                <a:latin typeface="Gotham-Book"/>
                <a:cs typeface="Gotham-Book"/>
              </a:endParaRPr>
            </a:p>
          </p:txBody>
        </p:sp>
      </p:grpSp>
      <p:grpSp>
        <p:nvGrpSpPr>
          <p:cNvPr id="4" name="Group 25"/>
          <p:cNvGrpSpPr/>
          <p:nvPr/>
        </p:nvGrpSpPr>
        <p:grpSpPr>
          <a:xfrm>
            <a:off x="3592577" y="2474190"/>
            <a:ext cx="5267183" cy="792297"/>
            <a:chOff x="3435342" y="1808240"/>
            <a:chExt cx="5403412" cy="792297"/>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756013"/>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Women who do not like the feel of traditional lip glosses/lip sticks. They want a product that they will only have to apply once a day.</a:t>
              </a:r>
              <a:endParaRPr lang="en-US" sz="1200" dirty="0">
                <a:solidFill>
                  <a:srgbClr val="000000"/>
                </a:solidFill>
                <a:latin typeface="Gotham-Book"/>
                <a:cs typeface="Gotham-Book"/>
              </a:endParaRPr>
            </a:p>
          </p:txBody>
        </p:sp>
      </p:grpSp>
      <p:grpSp>
        <p:nvGrpSpPr>
          <p:cNvPr id="9" name="Group 25"/>
          <p:cNvGrpSpPr/>
          <p:nvPr/>
        </p:nvGrpSpPr>
        <p:grpSpPr>
          <a:xfrm>
            <a:off x="3599834" y="3701554"/>
            <a:ext cx="5267183" cy="1182148"/>
            <a:chOff x="3435342" y="1808240"/>
            <a:chExt cx="5403412" cy="1182148"/>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800"/>
                </a:spcBef>
              </a:pPr>
              <a:r>
                <a:rPr lang="en-US" sz="1200" dirty="0" smtClean="0">
                  <a:solidFill>
                    <a:srgbClr val="000000"/>
                  </a:solidFill>
                  <a:latin typeface="Gotham-Book"/>
                  <a:cs typeface="Gotham-Book"/>
                </a:rPr>
                <a:t>one-a-day lip gloss</a:t>
              </a:r>
            </a:p>
            <a:p>
              <a:pPr>
                <a:spcBef>
                  <a:spcPts val="800"/>
                </a:spcBef>
              </a:pPr>
              <a:r>
                <a:rPr lang="en-US" sz="1200" dirty="0" smtClean="0">
                  <a:solidFill>
                    <a:srgbClr val="000000"/>
                  </a:solidFill>
                  <a:latin typeface="Gotham-Book"/>
                  <a:cs typeface="Gotham-Book"/>
                </a:rPr>
                <a:t>flavored lip gloss</a:t>
              </a:r>
            </a:p>
            <a:p>
              <a:pPr>
                <a:spcBef>
                  <a:spcPts val="800"/>
                </a:spcBef>
              </a:pPr>
              <a:r>
                <a:rPr lang="en-US" sz="1200" dirty="0" smtClean="0">
                  <a:solidFill>
                    <a:srgbClr val="000000"/>
                  </a:solidFill>
                  <a:latin typeface="Gotham-Book"/>
                  <a:cs typeface="Gotham-Book"/>
                </a:rPr>
                <a:t>lip gloss with a new texture</a:t>
              </a:r>
              <a:endParaRPr lang="en-US" sz="1200" dirty="0">
                <a:solidFill>
                  <a:srgbClr val="000000"/>
                </a:solidFill>
                <a:latin typeface="Gotham-Book"/>
                <a:cs typeface="Gotham-Book"/>
              </a:endParaRPr>
            </a:p>
          </p:txBody>
        </p:sp>
      </p:grpSp>
      <p:grpSp>
        <p:nvGrpSpPr>
          <p:cNvPr id="22" name="Group 31"/>
          <p:cNvGrpSpPr/>
          <p:nvPr/>
        </p:nvGrpSpPr>
        <p:grpSpPr>
          <a:xfrm>
            <a:off x="387506" y="2919351"/>
            <a:ext cx="2868386" cy="1500551"/>
            <a:chOff x="6023365" y="2118350"/>
            <a:chExt cx="2868386" cy="1500551"/>
          </a:xfrm>
        </p:grpSpPr>
        <p:sp>
          <p:nvSpPr>
            <p:cNvPr id="23" name="Rectangle 22"/>
            <p:cNvSpPr/>
            <p:nvPr/>
          </p:nvSpPr>
          <p:spPr bwMode="gray">
            <a:xfrm flipH="1">
              <a:off x="6023365" y="2118350"/>
              <a:ext cx="2868386" cy="1500551"/>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315333" y="2296014"/>
              <a:ext cx="2514325" cy="1015663"/>
            </a:xfrm>
            <a:prstGeom prst="rect">
              <a:avLst/>
            </a:prstGeom>
          </p:spPr>
          <p:txBody>
            <a:bodyPr wrap="square">
              <a:spAutoFit/>
            </a:bodyPr>
            <a:lstStyle/>
            <a:p>
              <a:pPr algn="l">
                <a:spcBef>
                  <a:spcPts val="1100"/>
                </a:spcBef>
              </a:pPr>
              <a:r>
                <a:rPr lang="en-US" sz="1200" dirty="0" smtClean="0">
                  <a:solidFill>
                    <a:srgbClr val="FFFFFF"/>
                  </a:solidFill>
                  <a:latin typeface="Gotham-Book"/>
                  <a:cs typeface="Gotham-Book"/>
                </a:rPr>
                <a:t>ANY brand of </a:t>
              </a:r>
              <a:r>
                <a:rPr lang="en-US" sz="1200" dirty="0" err="1" smtClean="0">
                  <a:solidFill>
                    <a:srgbClr val="FFFFFF"/>
                  </a:solidFill>
                  <a:latin typeface="Gotham-Book"/>
                  <a:cs typeface="Gotham-Book"/>
                </a:rPr>
                <a:t>lipgloss</a:t>
              </a:r>
              <a:r>
                <a:rPr lang="en-US" sz="1200" dirty="0" smtClean="0">
                  <a:solidFill>
                    <a:srgbClr val="FFFFFF"/>
                  </a:solidFill>
                  <a:latin typeface="Gotham-Book"/>
                  <a:cs typeface="Gotham-Book"/>
                </a:rPr>
                <a:t> that I have ever tried!  I expect it to last more than ten minutes, which it rarely ever does… and the texture is always horrible </a:t>
              </a:r>
            </a:p>
          </p:txBody>
        </p:sp>
        <p:pic>
          <p:nvPicPr>
            <p:cNvPr id="25" name="Picture 24"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8" name="Group 25"/>
          <p:cNvGrpSpPr/>
          <p:nvPr/>
        </p:nvGrpSpPr>
        <p:grpSpPr>
          <a:xfrm>
            <a:off x="3589805" y="5286473"/>
            <a:ext cx="5267183" cy="1182148"/>
            <a:chOff x="3435342" y="1808240"/>
            <a:chExt cx="5403412" cy="1182148"/>
          </a:xfrm>
        </p:grpSpPr>
        <p:sp>
          <p:nvSpPr>
            <p:cNvPr id="29" name="Rectangle 2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30"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product junkie</a:t>
              </a:r>
            </a:p>
            <a:p>
              <a:pPr>
                <a:spcBef>
                  <a:spcPts val="800"/>
                </a:spcBef>
              </a:pPr>
              <a:r>
                <a:rPr lang="en-US" sz="1200" dirty="0" smtClean="0">
                  <a:solidFill>
                    <a:srgbClr val="000000"/>
                  </a:solidFill>
                  <a:latin typeface="Gotham-Book"/>
                  <a:cs typeface="Gotham-Book"/>
                </a:rPr>
                <a:t>competitor</a:t>
              </a:r>
            </a:p>
            <a:p>
              <a:pPr>
                <a:spcBef>
                  <a:spcPts val="800"/>
                </a:spcBef>
              </a:pPr>
              <a:endParaRPr lang="en-US" sz="1200" dirty="0">
                <a:solidFill>
                  <a:srgbClr val="000000"/>
                </a:solidFill>
                <a:latin typeface="Gotham-Book"/>
                <a:cs typeface="Gotham-Book"/>
              </a:endParaRPr>
            </a:p>
          </p:txBody>
        </p:sp>
      </p:grpSp>
      <p:grpSp>
        <p:nvGrpSpPr>
          <p:cNvPr id="32" name="Group 31"/>
          <p:cNvGrpSpPr/>
          <p:nvPr/>
        </p:nvGrpSpPr>
        <p:grpSpPr>
          <a:xfrm>
            <a:off x="409165" y="4860392"/>
            <a:ext cx="914400" cy="1380001"/>
            <a:chOff x="5600886" y="4281115"/>
            <a:chExt cx="914400" cy="1380001"/>
          </a:xfrm>
        </p:grpSpPr>
        <p:sp>
          <p:nvSpPr>
            <p:cNvPr id="33"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5"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6"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7"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8" name="Straight Connector 37"/>
          <p:cNvCxnSpPr/>
          <p:nvPr/>
        </p:nvCxnSpPr>
        <p:spPr bwMode="auto">
          <a:xfrm rot="5400000">
            <a:off x="774395"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0" name="Oval 39"/>
          <p:cNvSpPr/>
          <p:nvPr/>
        </p:nvSpPr>
        <p:spPr bwMode="auto">
          <a:xfrm>
            <a:off x="2122799"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4" name="Picture 43"/>
          <p:cNvPicPr>
            <a:picLocks noChangeAspect="1"/>
          </p:cNvPicPr>
          <p:nvPr/>
        </p:nvPicPr>
        <p:blipFill>
          <a:blip r:embed="rId5"/>
          <a:srcRect r="1700" b="20661"/>
          <a:stretch>
            <a:fillRect/>
          </a:stretch>
        </p:blipFill>
        <p:spPr>
          <a:xfrm>
            <a:off x="684165" y="1057090"/>
            <a:ext cx="2223644" cy="1794725"/>
          </a:xfrm>
          <a:prstGeom prst="rect">
            <a:avLst/>
          </a:prstGeom>
        </p:spPr>
      </p:pic>
      <p:sp>
        <p:nvSpPr>
          <p:cNvPr id="45" name="TextBox 44"/>
          <p:cNvSpPr txBox="1"/>
          <p:nvPr/>
        </p:nvSpPr>
        <p:spPr>
          <a:xfrm>
            <a:off x="1300968" y="51207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40541535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700066"/>
          </a:xfrm>
        </p:spPr>
        <p:txBody>
          <a:bodyPr>
            <a:normAutofit/>
          </a:bodyPr>
          <a:lstStyle/>
          <a:p>
            <a:pPr algn="l"/>
            <a:r>
              <a:rPr lang="en-US" sz="2000" dirty="0" smtClean="0"/>
              <a:t>hair growth and styling gel</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hair gel that also acts as a hair loss prevention product</a:t>
              </a:r>
              <a:endParaRPr lang="en-US" sz="1200" dirty="0" smtClean="0">
                <a:solidFill>
                  <a:srgbClr val="000000"/>
                </a:solidFill>
                <a:latin typeface="Gotham-Book"/>
                <a:cs typeface="Gotham-Book"/>
              </a:endParaRPr>
            </a:p>
          </p:txBody>
        </p:sp>
      </p:grpSp>
      <p:grpSp>
        <p:nvGrpSpPr>
          <p:cNvPr id="4" name="Group 25"/>
          <p:cNvGrpSpPr/>
          <p:nvPr/>
        </p:nvGrpSpPr>
        <p:grpSpPr>
          <a:xfrm>
            <a:off x="3592577" y="2474190"/>
            <a:ext cx="5267183"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fear of hair loss</a:t>
              </a:r>
            </a:p>
            <a:p>
              <a:pPr>
                <a:spcBef>
                  <a:spcPts val="800"/>
                </a:spcBef>
              </a:pPr>
              <a:r>
                <a:rPr lang="en-US" sz="1200" dirty="0" smtClean="0">
                  <a:solidFill>
                    <a:srgbClr val="000000"/>
                  </a:solidFill>
                  <a:latin typeface="Gotham-Book"/>
                  <a:cs typeface="Gotham-Book"/>
                </a:rPr>
                <a:t>active hair loss</a:t>
              </a: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1048860"/>
            <a:chOff x="3435342" y="1808240"/>
            <a:chExt cx="5403412" cy="1048860"/>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903596"/>
              <a:ext cx="5174412" cy="95350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300"/>
                </a:spcBef>
                <a:tabLst>
                  <a:tab pos="1476375" algn="l"/>
                </a:tabLst>
              </a:pPr>
              <a:r>
                <a:rPr lang="en-US" sz="1200" dirty="0" smtClean="0">
                  <a:solidFill>
                    <a:srgbClr val="000000"/>
                  </a:solidFill>
                  <a:latin typeface="Gotham-Book"/>
                  <a:cs typeface="Gotham-Book"/>
                </a:rPr>
                <a:t>Hair gel with Rogaine qualities that combats hair loss.</a:t>
              </a:r>
            </a:p>
            <a:p>
              <a:pPr>
                <a:spcBef>
                  <a:spcPts val="300"/>
                </a:spcBef>
                <a:tabLst>
                  <a:tab pos="1476375" algn="l"/>
                </a:tabLst>
              </a:pPr>
              <a:r>
                <a:rPr lang="en-US" sz="1200" dirty="0" smtClean="0">
                  <a:solidFill>
                    <a:srgbClr val="000000"/>
                  </a:solidFill>
                  <a:latin typeface="Gotham-Book"/>
                  <a:cs typeface="Gotham-Book"/>
                </a:rPr>
                <a:t>A shampoo/conditioner that will combat against hair loss</a:t>
              </a:r>
            </a:p>
            <a:p>
              <a:pPr>
                <a:spcBef>
                  <a:spcPts val="300"/>
                </a:spcBef>
                <a:tabLst>
                  <a:tab pos="1476375" algn="l"/>
                </a:tabLst>
              </a:pPr>
              <a:r>
                <a:rPr lang="en-US" sz="1200" dirty="0" smtClean="0">
                  <a:solidFill>
                    <a:srgbClr val="000000"/>
                  </a:solidFill>
                  <a:latin typeface="Gotham-Book"/>
                  <a:cs typeface="Gotham-Book"/>
                </a:rPr>
                <a:t>styling gel that acts as conditioner and treats scalp for thinning*</a:t>
              </a:r>
              <a:endParaRPr lang="en-US" sz="1200" dirty="0">
                <a:solidFill>
                  <a:srgbClr val="000000"/>
                </a:solidFill>
                <a:latin typeface="Gotham-Book"/>
                <a:cs typeface="Gotham-Book"/>
              </a:endParaRPr>
            </a:p>
          </p:txBody>
        </p:sp>
      </p:grpSp>
      <p:pic>
        <p:nvPicPr>
          <p:cNvPr id="21" name="Picture 20"/>
          <p:cNvPicPr>
            <a:picLocks noChangeAspect="1"/>
          </p:cNvPicPr>
          <p:nvPr/>
        </p:nvPicPr>
        <p:blipFill>
          <a:blip r:embed="rId2"/>
          <a:stretch>
            <a:fillRect/>
          </a:stretch>
        </p:blipFill>
        <p:spPr>
          <a:xfrm>
            <a:off x="524502" y="1115206"/>
            <a:ext cx="2260755" cy="1810018"/>
          </a:xfrm>
          <a:prstGeom prst="rect">
            <a:avLst/>
          </a:prstGeom>
        </p:spPr>
      </p:pic>
      <p:grpSp>
        <p:nvGrpSpPr>
          <p:cNvPr id="22" name="Group 31"/>
          <p:cNvGrpSpPr/>
          <p:nvPr/>
        </p:nvGrpSpPr>
        <p:grpSpPr>
          <a:xfrm>
            <a:off x="324814" y="2911073"/>
            <a:ext cx="2868386" cy="1485783"/>
            <a:chOff x="6023365" y="2118349"/>
            <a:chExt cx="2868386" cy="1485783"/>
          </a:xfrm>
        </p:grpSpPr>
        <p:sp>
          <p:nvSpPr>
            <p:cNvPr id="23" name="Rectangle 22"/>
            <p:cNvSpPr/>
            <p:nvPr/>
          </p:nvSpPr>
          <p:spPr bwMode="gray">
            <a:xfrm flipH="1">
              <a:off x="6023365" y="2118349"/>
              <a:ext cx="2868386" cy="1485783"/>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344865" y="2281246"/>
              <a:ext cx="2514325" cy="1200329"/>
            </a:xfrm>
            <a:prstGeom prst="rect">
              <a:avLst/>
            </a:prstGeom>
          </p:spPr>
          <p:txBody>
            <a:bodyPr wrap="square">
              <a:spAutoFit/>
            </a:bodyPr>
            <a:lstStyle/>
            <a:p>
              <a:pPr algn="l">
                <a:spcBef>
                  <a:spcPts val="1100"/>
                </a:spcBef>
              </a:pPr>
              <a:r>
                <a:rPr lang="en-US" sz="1200" dirty="0" smtClean="0">
                  <a:solidFill>
                    <a:srgbClr val="FFFFFF"/>
                  </a:solidFill>
                  <a:latin typeface="Gotham-Book"/>
                  <a:ea typeface="Verdana"/>
                  <a:cs typeface="Gotham-Book"/>
                </a:rPr>
                <a:t>“I bought </a:t>
              </a:r>
              <a:r>
                <a:rPr lang="en-US" sz="1200" dirty="0" smtClean="0">
                  <a:solidFill>
                    <a:srgbClr val="FFFFFF"/>
                  </a:solidFill>
                  <a:latin typeface="Gotham-Book"/>
                  <a:cs typeface="Gotham-Book"/>
                </a:rPr>
                <a:t>shampoo, conditioner, deep cleanser, that claimed to result in fuller hair. It was an epic fail because it didn't work at all and costs over $100</a:t>
              </a:r>
            </a:p>
          </p:txBody>
        </p:sp>
        <p:pic>
          <p:nvPicPr>
            <p:cNvPr id="25" name="Picture 24" descr="quotes_white_close.png"/>
            <p:cNvPicPr>
              <a:picLocks noChangeAspect="1"/>
            </p:cNvPicPr>
            <p:nvPr/>
          </p:nvPicPr>
          <p:blipFill>
            <a:blip r:embed="rId3">
              <a:alphaModFix/>
            </a:blip>
            <a:stretch>
              <a:fillRect/>
            </a:stretch>
          </p:blipFill>
          <p:spPr bwMode="gray">
            <a:xfrm>
              <a:off x="8526274" y="3336590"/>
              <a:ext cx="255108" cy="198898"/>
            </a:xfrm>
            <a:prstGeom prst="rect">
              <a:avLst/>
            </a:prstGeom>
            <a:noFill/>
          </p:spPr>
        </p:pic>
        <p:pic>
          <p:nvPicPr>
            <p:cNvPr id="26" name="Picture 25" descr="quotes_white_open.png"/>
            <p:cNvPicPr>
              <a:picLocks noChangeAspect="1"/>
            </p:cNvPicPr>
            <p:nvPr/>
          </p:nvPicPr>
          <p:blipFill>
            <a:blip r:embed="rId4">
              <a:alphaModFix/>
            </a:blip>
            <a:stretch>
              <a:fillRect/>
            </a:stretch>
          </p:blipFill>
          <p:spPr bwMode="gray">
            <a:xfrm>
              <a:off x="6123958" y="2200392"/>
              <a:ext cx="255108" cy="198898"/>
            </a:xfrm>
            <a:prstGeom prst="rect">
              <a:avLst/>
            </a:prstGeom>
            <a:noFill/>
          </p:spPr>
        </p:pic>
      </p:grpSp>
      <p:grpSp>
        <p:nvGrpSpPr>
          <p:cNvPr id="27" name="Group 25"/>
          <p:cNvGrpSpPr/>
          <p:nvPr/>
        </p:nvGrpSpPr>
        <p:grpSpPr>
          <a:xfrm>
            <a:off x="3530740" y="5076017"/>
            <a:ext cx="5267183" cy="953962"/>
            <a:chOff x="3435342" y="1808240"/>
            <a:chExt cx="5403412" cy="953962"/>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9" name="Content Placeholder 11"/>
            <p:cNvSpPr txBox="1">
              <a:spLocks/>
            </p:cNvSpPr>
            <p:nvPr/>
          </p:nvSpPr>
          <p:spPr>
            <a:xfrm>
              <a:off x="3517295" y="1903596"/>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types</a:t>
              </a:r>
            </a:p>
            <a:p>
              <a:pPr>
                <a:spcBef>
                  <a:spcPts val="800"/>
                </a:spcBef>
              </a:pPr>
              <a:r>
                <a:rPr lang="en-US" sz="1200" dirty="0" smtClean="0">
                  <a:solidFill>
                    <a:srgbClr val="000000"/>
                  </a:solidFill>
                  <a:latin typeface="Gotham-Book"/>
                  <a:cs typeface="Gotham-Book"/>
                </a:rPr>
                <a:t>product junkie</a:t>
              </a:r>
            </a:p>
            <a:p>
              <a:pPr>
                <a:spcBef>
                  <a:spcPts val="800"/>
                </a:spcBef>
              </a:pPr>
              <a:r>
                <a:rPr lang="en-US" sz="1200" dirty="0" smtClean="0">
                  <a:solidFill>
                    <a:srgbClr val="000000"/>
                  </a:solidFill>
                  <a:latin typeface="Gotham-Book"/>
                  <a:cs typeface="Gotham-Book"/>
                </a:rPr>
                <a:t>insecure</a:t>
              </a:r>
            </a:p>
          </p:txBody>
        </p:sp>
      </p:grpSp>
      <p:sp>
        <p:nvSpPr>
          <p:cNvPr id="30" name="TextBox 29"/>
          <p:cNvSpPr txBox="1"/>
          <p:nvPr/>
        </p:nvSpPr>
        <p:spPr>
          <a:xfrm>
            <a:off x="324857" y="6306037"/>
            <a:ext cx="1240365" cy="215444"/>
          </a:xfrm>
          <a:prstGeom prst="rect">
            <a:avLst/>
          </a:prstGeom>
          <a:noFill/>
        </p:spPr>
        <p:txBody>
          <a:bodyPr wrap="square" rtlCol="0">
            <a:spAutoFit/>
          </a:bodyPr>
          <a:lstStyle/>
          <a:p>
            <a:r>
              <a:rPr lang="en-US" sz="800" dirty="0" smtClean="0">
                <a:latin typeface="Gotham-Book"/>
                <a:cs typeface="Gotham-Book"/>
              </a:rPr>
              <a:t>*consumer’s concept</a:t>
            </a:r>
            <a:endParaRPr lang="en-US" sz="800" dirty="0">
              <a:latin typeface="Gotham-Book"/>
              <a:cs typeface="Gotham-Book"/>
            </a:endParaRPr>
          </a:p>
        </p:txBody>
      </p:sp>
      <p:grpSp>
        <p:nvGrpSpPr>
          <p:cNvPr id="32" name="Group 31"/>
          <p:cNvGrpSpPr/>
          <p:nvPr/>
        </p:nvGrpSpPr>
        <p:grpSpPr>
          <a:xfrm>
            <a:off x="442588" y="4860392"/>
            <a:ext cx="914400" cy="1380001"/>
            <a:chOff x="5600886" y="4281115"/>
            <a:chExt cx="914400" cy="1380001"/>
          </a:xfrm>
        </p:grpSpPr>
        <p:sp>
          <p:nvSpPr>
            <p:cNvPr id="33"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5"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6"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7"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8" name="Straight Connector 37"/>
          <p:cNvCxnSpPr/>
          <p:nvPr/>
        </p:nvCxnSpPr>
        <p:spPr bwMode="auto">
          <a:xfrm rot="5400000">
            <a:off x="963792"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0" name="Oval 39"/>
          <p:cNvSpPr/>
          <p:nvPr/>
        </p:nvSpPr>
        <p:spPr bwMode="auto">
          <a:xfrm>
            <a:off x="2312196"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3" name="TextBox 42"/>
          <p:cNvSpPr txBox="1"/>
          <p:nvPr/>
        </p:nvSpPr>
        <p:spPr>
          <a:xfrm>
            <a:off x="1300968" y="5120794"/>
            <a:ext cx="338554" cy="523220"/>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r>
              <a:rPr lang="en-US" sz="1400" dirty="0" err="1" smtClean="0">
                <a:solidFill>
                  <a:srgbClr val="000000"/>
                </a:solidFill>
                <a:latin typeface="Zapf Dingbats"/>
                <a:ea typeface="Zapf Dingbats"/>
                <a:cs typeface="Zapf Dingbats"/>
              </a:rPr>
              <a:t>v</a:t>
            </a:r>
            <a:endParaRPr lang="en-US" sz="1400" dirty="0">
              <a:solidFill>
                <a:srgbClr val="000000"/>
              </a:solidFill>
            </a:endParaRPr>
          </a:p>
        </p:txBody>
      </p:sp>
    </p:spTree>
    <p:extLst>
      <p:ext uri="{BB962C8B-B14F-4D97-AF65-F5344CB8AC3E}">
        <p14:creationId xmlns:p14="http://schemas.microsoft.com/office/powerpoint/2010/main" val="101812249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time and space in the shower</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create more space in the shower, and save time showering</a:t>
              </a:r>
              <a:endParaRPr lang="en-US" sz="1200" dirty="0" smtClean="0">
                <a:solidFill>
                  <a:srgbClr val="000000"/>
                </a:solidFill>
                <a:latin typeface="Gotham-Book"/>
                <a:cs typeface="Gotham-Book"/>
              </a:endParaRPr>
            </a:p>
          </p:txBody>
        </p:sp>
      </p:grpSp>
      <p:grpSp>
        <p:nvGrpSpPr>
          <p:cNvPr id="4" name="Group 25"/>
          <p:cNvGrpSpPr/>
          <p:nvPr/>
        </p:nvGrpSpPr>
        <p:grpSpPr>
          <a:xfrm>
            <a:off x="3592577" y="2474190"/>
            <a:ext cx="5267183"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lack of space or clutter of products in the shower</a:t>
              </a:r>
            </a:p>
            <a:p>
              <a:pPr>
                <a:spcBef>
                  <a:spcPts val="800"/>
                </a:spcBef>
              </a:pPr>
              <a:r>
                <a:rPr lang="en-US" sz="1200" dirty="0" smtClean="0">
                  <a:solidFill>
                    <a:srgbClr val="000000"/>
                  </a:solidFill>
                  <a:latin typeface="Gotham-Book"/>
                  <a:cs typeface="Gotham-Book"/>
                </a:rPr>
                <a:t>lack of time in the morning</a:t>
              </a: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607632"/>
            <a:chOff x="3435342" y="1808240"/>
            <a:chExt cx="5403412" cy="607632"/>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800"/>
                </a:spcBef>
              </a:pPr>
              <a:r>
                <a:rPr lang="en-US" sz="1200" dirty="0" smtClean="0">
                  <a:solidFill>
                    <a:schemeClr val="tx1"/>
                  </a:solidFill>
                  <a:latin typeface="Gotham-Book"/>
                  <a:cs typeface="Gotham-Book"/>
                </a:rPr>
                <a:t>shower head that has a soap dispenser cartridge in it </a:t>
              </a:r>
            </a:p>
          </p:txBody>
        </p:sp>
      </p:grpSp>
      <p:grpSp>
        <p:nvGrpSpPr>
          <p:cNvPr id="22" name="Group 31"/>
          <p:cNvGrpSpPr/>
          <p:nvPr/>
        </p:nvGrpSpPr>
        <p:grpSpPr>
          <a:xfrm>
            <a:off x="235389" y="3140017"/>
            <a:ext cx="2868386" cy="1071218"/>
            <a:chOff x="6252873" y="2347842"/>
            <a:chExt cx="2868386" cy="1071218"/>
          </a:xfrm>
        </p:grpSpPr>
        <p:sp>
          <p:nvSpPr>
            <p:cNvPr id="23" name="Rectangle 22"/>
            <p:cNvSpPr/>
            <p:nvPr/>
          </p:nvSpPr>
          <p:spPr bwMode="gray">
            <a:xfrm flipH="1">
              <a:off x="6252873" y="2347842"/>
              <a:ext cx="2868386" cy="107121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468339" y="2512864"/>
              <a:ext cx="2514325" cy="646331"/>
            </a:xfrm>
            <a:prstGeom prst="rect">
              <a:avLst/>
            </a:prstGeom>
          </p:spPr>
          <p:txBody>
            <a:bodyPr wrap="square">
              <a:spAutoFit/>
            </a:bodyPr>
            <a:lstStyle/>
            <a:p>
              <a:pPr>
                <a:spcBef>
                  <a:spcPts val="1100"/>
                </a:spcBef>
              </a:pPr>
              <a:r>
                <a:rPr lang="en-US" sz="1200" dirty="0" smtClean="0">
                  <a:solidFill>
                    <a:srgbClr val="FFFFFF"/>
                  </a:solidFill>
                  <a:latin typeface="Gotham-Book"/>
                  <a:ea typeface="Verdana"/>
                  <a:cs typeface="Gotham-Book"/>
                </a:rPr>
                <a:t>I have so many bottles in my shower that they’re just kind of everywhere</a:t>
              </a:r>
              <a:endParaRPr lang="en-US" sz="1200" dirty="0">
                <a:solidFill>
                  <a:srgbClr val="FFFFFF"/>
                </a:solidFill>
                <a:latin typeface="Gotham-Book"/>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679280" y="3049087"/>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307564" y="2414585"/>
              <a:ext cx="255108" cy="198898"/>
            </a:xfrm>
            <a:prstGeom prst="rect">
              <a:avLst/>
            </a:prstGeom>
            <a:noFill/>
          </p:spPr>
        </p:pic>
      </p:grpSp>
      <p:grpSp>
        <p:nvGrpSpPr>
          <p:cNvPr id="27" name="Group 25"/>
          <p:cNvGrpSpPr/>
          <p:nvPr/>
        </p:nvGrpSpPr>
        <p:grpSpPr>
          <a:xfrm>
            <a:off x="3599228" y="4838877"/>
            <a:ext cx="5267183" cy="1756664"/>
            <a:chOff x="3435342" y="1808240"/>
            <a:chExt cx="5403412" cy="1756664"/>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9" name="Content Placeholder 11"/>
            <p:cNvSpPr txBox="1">
              <a:spLocks/>
            </p:cNvSpPr>
            <p:nvPr/>
          </p:nvSpPr>
          <p:spPr>
            <a:xfrm>
              <a:off x="3517295" y="1844524"/>
              <a:ext cx="5174412" cy="1720380"/>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time crunched</a:t>
              </a:r>
            </a:p>
            <a:p>
              <a:pPr>
                <a:spcBef>
                  <a:spcPts val="800"/>
                </a:spcBef>
              </a:pPr>
              <a:r>
                <a:rPr lang="en-US" sz="1200" dirty="0" smtClean="0">
                  <a:solidFill>
                    <a:srgbClr val="000000"/>
                  </a:solidFill>
                  <a:latin typeface="Gotham-Book"/>
                  <a:cs typeface="Gotham-Book"/>
                </a:rPr>
                <a:t>one and done</a:t>
              </a:r>
            </a:p>
            <a:p>
              <a:pPr>
                <a:spcBef>
                  <a:spcPts val="800"/>
                </a:spcBef>
              </a:pPr>
              <a:r>
                <a:rPr lang="en-US" sz="1200" dirty="0" smtClean="0">
                  <a:solidFill>
                    <a:srgbClr val="000000"/>
                  </a:solidFill>
                  <a:latin typeface="Gotham-Book"/>
                  <a:cs typeface="Gotham-Book"/>
                </a:rPr>
                <a:t>product junkie</a:t>
              </a:r>
            </a:p>
            <a:p>
              <a:pPr>
                <a:spcBef>
                  <a:spcPts val="800"/>
                </a:spcBef>
              </a:pPr>
              <a:r>
                <a:rPr lang="en-US" sz="1200" dirty="0" smtClean="0">
                  <a:solidFill>
                    <a:srgbClr val="000000"/>
                  </a:solidFill>
                  <a:latin typeface="Gotham-Book"/>
                  <a:cs typeface="Gotham-Book"/>
                </a:rPr>
                <a:t>moderator</a:t>
              </a:r>
            </a:p>
            <a:p>
              <a:pPr>
                <a:spcBef>
                  <a:spcPts val="800"/>
                </a:spcBef>
              </a:pPr>
              <a:endParaRPr lang="en-US" sz="1200" dirty="0" smtClean="0">
                <a:solidFill>
                  <a:srgbClr val="FFFFFF"/>
                </a:solidFill>
                <a:latin typeface="Gotham-Book"/>
                <a:cs typeface="Gotham-Book"/>
              </a:endParaRPr>
            </a:p>
          </p:txBody>
        </p:sp>
      </p:grpSp>
      <p:grpSp>
        <p:nvGrpSpPr>
          <p:cNvPr id="31" name="Group 30"/>
          <p:cNvGrpSpPr/>
          <p:nvPr/>
        </p:nvGrpSpPr>
        <p:grpSpPr>
          <a:xfrm>
            <a:off x="253191" y="4860392"/>
            <a:ext cx="914400" cy="1380001"/>
            <a:chOff x="5600886" y="4281115"/>
            <a:chExt cx="914400" cy="1380001"/>
          </a:xfrm>
        </p:grpSpPr>
        <p:sp>
          <p:nvSpPr>
            <p:cNvPr id="32"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3"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4"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5"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6"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7" name="Straight Connector 36"/>
          <p:cNvCxnSpPr/>
          <p:nvPr/>
        </p:nvCxnSpPr>
        <p:spPr bwMode="auto">
          <a:xfrm rot="5400000">
            <a:off x="774395"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8" name="TextBox 37"/>
          <p:cNvSpPr txBox="1"/>
          <p:nvPr/>
        </p:nvSpPr>
        <p:spPr>
          <a:xfrm>
            <a:off x="1178417" y="53992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9" name="Oval 38"/>
          <p:cNvSpPr/>
          <p:nvPr/>
        </p:nvSpPr>
        <p:spPr bwMode="auto">
          <a:xfrm>
            <a:off x="2122799"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2" name="Picture 41"/>
          <p:cNvPicPr>
            <a:picLocks noChangeAspect="1"/>
          </p:cNvPicPr>
          <p:nvPr/>
        </p:nvPicPr>
        <p:blipFill>
          <a:blip r:embed="rId5"/>
          <a:srcRect l="33671" t="15274" r="9922" b="6612"/>
          <a:stretch>
            <a:fillRect/>
          </a:stretch>
        </p:blipFill>
        <p:spPr>
          <a:xfrm>
            <a:off x="434499" y="958031"/>
            <a:ext cx="2350758" cy="2170265"/>
          </a:xfrm>
          <a:prstGeom prst="rect">
            <a:avLst/>
          </a:prstGeom>
        </p:spPr>
      </p:pic>
    </p:spTree>
    <p:extLst>
      <p:ext uri="{BB962C8B-B14F-4D97-AF65-F5344CB8AC3E}">
        <p14:creationId xmlns:p14="http://schemas.microsoft.com/office/powerpoint/2010/main" val="34858269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70529"/>
          </a:xfrm>
        </p:spPr>
        <p:txBody>
          <a:bodyPr>
            <a:normAutofit/>
          </a:bodyPr>
          <a:lstStyle/>
          <a:p>
            <a:pPr algn="l"/>
            <a:r>
              <a:rPr lang="en-US" sz="2000" dirty="0" smtClean="0">
                <a:latin typeface="Gotham-Book"/>
                <a:cs typeface="Gotham-Book"/>
              </a:rPr>
              <a:t>Customizable cosmetics (add nail color here)  </a:t>
            </a:r>
            <a:endParaRPr lang="en-US" sz="2000" dirty="0">
              <a:latin typeface="Gotham-Book"/>
              <a:cs typeface="Gotham-Book"/>
            </a:endParaRPr>
          </a:p>
        </p:txBody>
      </p:sp>
      <p:grpSp>
        <p:nvGrpSpPr>
          <p:cNvPr id="2" name="Group 11"/>
          <p:cNvGrpSpPr/>
          <p:nvPr/>
        </p:nvGrpSpPr>
        <p:grpSpPr>
          <a:xfrm>
            <a:off x="3592577" y="1115206"/>
            <a:ext cx="5267183" cy="780202"/>
            <a:chOff x="3435342" y="1820335"/>
            <a:chExt cx="5403412" cy="780202"/>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756013"/>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makeup that adjusts to skin type and combines several steps into one</a:t>
              </a:r>
              <a:endParaRPr lang="en-US" sz="1200" dirty="0" smtClean="0">
                <a:solidFill>
                  <a:srgbClr val="000000"/>
                </a:solidFill>
                <a:latin typeface="Gotham-Book"/>
                <a:cs typeface="Gotham-Book"/>
              </a:endParaRPr>
            </a:p>
          </p:txBody>
        </p:sp>
      </p:grpSp>
      <p:grpSp>
        <p:nvGrpSpPr>
          <p:cNvPr id="4" name="Group 25"/>
          <p:cNvGrpSpPr/>
          <p:nvPr/>
        </p:nvGrpSpPr>
        <p:grpSpPr>
          <a:xfrm>
            <a:off x="3592577" y="2474190"/>
            <a:ext cx="5267183" cy="1431015"/>
            <a:chOff x="3435342" y="1808240"/>
            <a:chExt cx="5403412" cy="1431015"/>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903596"/>
              <a:ext cx="5174412" cy="133565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200"/>
                </a:spcBef>
              </a:pPr>
              <a:r>
                <a:rPr lang="en-US" sz="1200" dirty="0" smtClean="0">
                  <a:solidFill>
                    <a:srgbClr val="000000"/>
                  </a:solidFill>
                  <a:latin typeface="Gotham-Book"/>
                  <a:cs typeface="Gotham-Book"/>
                </a:rPr>
                <a:t>skin that changes tones with the seasons</a:t>
              </a:r>
            </a:p>
            <a:p>
              <a:pPr>
                <a:spcBef>
                  <a:spcPts val="200"/>
                </a:spcBef>
              </a:pPr>
              <a:r>
                <a:rPr lang="en-US" sz="1200" dirty="0" smtClean="0">
                  <a:solidFill>
                    <a:srgbClr val="000000"/>
                  </a:solidFill>
                  <a:latin typeface="Gotham-Book"/>
                  <a:cs typeface="Gotham-Book"/>
                </a:rPr>
                <a:t>skin that changes throughout the day, from more oily to more dry</a:t>
              </a:r>
            </a:p>
            <a:p>
              <a:pPr>
                <a:spcBef>
                  <a:spcPts val="200"/>
                </a:spcBef>
              </a:pPr>
              <a:r>
                <a:rPr lang="en-US" sz="1200" dirty="0" smtClean="0">
                  <a:solidFill>
                    <a:srgbClr val="000000"/>
                  </a:solidFill>
                  <a:latin typeface="Gotham-Book"/>
                  <a:cs typeface="Gotham-Book"/>
                </a:rPr>
                <a:t>a faster makeup regimen</a:t>
              </a:r>
            </a:p>
            <a:p>
              <a:pPr>
                <a:spcBef>
                  <a:spcPts val="200"/>
                </a:spcBef>
              </a:pPr>
              <a:r>
                <a:rPr lang="en-US" sz="1200" dirty="0" smtClean="0">
                  <a:solidFill>
                    <a:srgbClr val="000000"/>
                  </a:solidFill>
                  <a:latin typeface="Gotham-Book"/>
                  <a:cs typeface="Gotham-Book"/>
                </a:rPr>
                <a:t>lack of space / </a:t>
              </a:r>
              <a:r>
                <a:rPr lang="en-US" sz="1200" dirty="0" err="1" smtClean="0">
                  <a:solidFill>
                    <a:srgbClr val="000000"/>
                  </a:solidFill>
                  <a:latin typeface="Gotham-Book"/>
                  <a:cs typeface="Gotham-Book"/>
                </a:rPr>
                <a:t>prodcut</a:t>
              </a:r>
              <a:r>
                <a:rPr lang="en-US" sz="1200" dirty="0" smtClean="0">
                  <a:solidFill>
                    <a:srgbClr val="000000"/>
                  </a:solidFill>
                  <a:latin typeface="Gotham-Book"/>
                  <a:cs typeface="Gotham-Book"/>
                </a:rPr>
                <a:t> clutter</a:t>
              </a:r>
            </a:p>
            <a:p>
              <a:pPr>
                <a:spcBef>
                  <a:spcPts val="200"/>
                </a:spcBef>
              </a:pP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1564304"/>
            <a:chOff x="3435342" y="1808240"/>
            <a:chExt cx="5403412" cy="1564304"/>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1528020"/>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300"/>
                </a:spcBef>
                <a:tabLst>
                  <a:tab pos="1476375" algn="l"/>
                </a:tabLst>
              </a:pPr>
              <a:r>
                <a:rPr lang="en-US" sz="1200" dirty="0" smtClean="0">
                  <a:solidFill>
                    <a:srgbClr val="000000"/>
                  </a:solidFill>
                  <a:latin typeface="Gotham-Book"/>
                  <a:cs typeface="Gotham-Book"/>
                </a:rPr>
                <a:t>An all in one foundation or </a:t>
              </a:r>
              <a:r>
                <a:rPr lang="en-US" sz="1200" dirty="0" err="1" smtClean="0">
                  <a:solidFill>
                    <a:srgbClr val="000000"/>
                  </a:solidFill>
                  <a:latin typeface="Gotham-Book"/>
                  <a:cs typeface="Gotham-Book"/>
                </a:rPr>
                <a:t>concealer</a:t>
              </a:r>
              <a:endParaRPr lang="en-US" sz="1200" dirty="0" smtClean="0">
                <a:solidFill>
                  <a:srgbClr val="000000"/>
                </a:solidFill>
                <a:latin typeface="Gotham-Book"/>
                <a:cs typeface="Gotham-Book"/>
              </a:endParaRPr>
            </a:p>
            <a:p>
              <a:pPr>
                <a:spcBef>
                  <a:spcPts val="300"/>
                </a:spcBef>
                <a:tabLst>
                  <a:tab pos="1476375" algn="l"/>
                </a:tabLst>
              </a:pPr>
              <a:r>
                <a:rPr lang="en-US" sz="1200" dirty="0" smtClean="0">
                  <a:solidFill>
                    <a:srgbClr val="000000"/>
                  </a:solidFill>
                  <a:latin typeface="Gotham-Book"/>
                  <a:cs typeface="Gotham-Book"/>
                </a:rPr>
                <a:t>Make up that adjusts to your skin tone*</a:t>
              </a:r>
            </a:p>
            <a:p>
              <a:pPr>
                <a:spcBef>
                  <a:spcPts val="300"/>
                </a:spcBef>
                <a:tabLst>
                  <a:tab pos="1476375" algn="l"/>
                </a:tabLst>
              </a:pPr>
              <a:r>
                <a:rPr lang="en-US" sz="1200" dirty="0" smtClean="0">
                  <a:solidFill>
                    <a:srgbClr val="000000"/>
                  </a:solidFill>
                  <a:latin typeface="Gotham-Book"/>
                  <a:cs typeface="Gotham-Book"/>
                </a:rPr>
                <a:t>color mixer to mix your own foundation at home</a:t>
              </a:r>
            </a:p>
            <a:p>
              <a:pPr>
                <a:spcBef>
                  <a:spcPts val="800"/>
                </a:spcBef>
              </a:pPr>
              <a:r>
                <a:rPr lang="en-US" sz="1200" dirty="0" smtClean="0">
                  <a:solidFill>
                    <a:schemeClr val="tx1"/>
                  </a:solidFill>
                  <a:latin typeface="Gotham-Book"/>
                  <a:cs typeface="Gotham-Book"/>
                </a:rPr>
                <a:t>color mixer for nail polish*</a:t>
              </a:r>
            </a:p>
            <a:p>
              <a:pPr>
                <a:spcBef>
                  <a:spcPts val="800"/>
                </a:spcBef>
              </a:pPr>
              <a:r>
                <a:rPr lang="en-US" sz="1200" dirty="0" smtClean="0">
                  <a:solidFill>
                    <a:schemeClr val="tx1"/>
                  </a:solidFill>
                  <a:latin typeface="Gotham-Book"/>
                  <a:cs typeface="Gotham-Book"/>
                </a:rPr>
                <a:t>longer-lasting nail polish</a:t>
              </a:r>
              <a:endParaRPr lang="en-US" sz="1200" dirty="0">
                <a:solidFill>
                  <a:srgbClr val="000000"/>
                </a:solidFill>
                <a:latin typeface="Gotham-Book"/>
                <a:cs typeface="Gotham-Book"/>
              </a:endParaRPr>
            </a:p>
          </p:txBody>
        </p:sp>
      </p:grpSp>
      <p:pic>
        <p:nvPicPr>
          <p:cNvPr id="21" name="Picture 20"/>
          <p:cNvPicPr>
            <a:picLocks noChangeAspect="1"/>
          </p:cNvPicPr>
          <p:nvPr/>
        </p:nvPicPr>
        <p:blipFill>
          <a:blip r:embed="rId2"/>
          <a:stretch>
            <a:fillRect/>
          </a:stretch>
        </p:blipFill>
        <p:spPr>
          <a:xfrm>
            <a:off x="303277" y="1139395"/>
            <a:ext cx="3086316" cy="2311758"/>
          </a:xfrm>
          <a:prstGeom prst="rect">
            <a:avLst/>
          </a:prstGeom>
        </p:spPr>
      </p:pic>
      <p:grpSp>
        <p:nvGrpSpPr>
          <p:cNvPr id="22" name="Group 31"/>
          <p:cNvGrpSpPr/>
          <p:nvPr/>
        </p:nvGrpSpPr>
        <p:grpSpPr>
          <a:xfrm>
            <a:off x="310049" y="3432041"/>
            <a:ext cx="2868386" cy="1013199"/>
            <a:chOff x="6023365" y="2118350"/>
            <a:chExt cx="2868386" cy="1013199"/>
          </a:xfrm>
        </p:grpSpPr>
        <p:sp>
          <p:nvSpPr>
            <p:cNvPr id="23" name="Rectangle 22"/>
            <p:cNvSpPr/>
            <p:nvPr/>
          </p:nvSpPr>
          <p:spPr bwMode="gray">
            <a:xfrm flipH="1">
              <a:off x="6023365" y="2118350"/>
              <a:ext cx="2868386" cy="1013199"/>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315333" y="2222174"/>
              <a:ext cx="2514325" cy="646331"/>
            </a:xfrm>
            <a:prstGeom prst="rect">
              <a:avLst/>
            </a:prstGeom>
          </p:spPr>
          <p:txBody>
            <a:bodyPr wrap="square">
              <a:spAutoFit/>
            </a:bodyPr>
            <a:lstStyle/>
            <a:p>
              <a:pPr algn="l">
                <a:spcBef>
                  <a:spcPts val="1100"/>
                </a:spcBef>
              </a:pPr>
              <a:r>
                <a:rPr lang="en-US" sz="1200" dirty="0" smtClean="0">
                  <a:solidFill>
                    <a:schemeClr val="bg1"/>
                  </a:solidFill>
                  <a:latin typeface="Gotham-Book"/>
                  <a:cs typeface="Gotham-Book"/>
                </a:rPr>
                <a:t>I just don’t want to buy 3-4 different products if one can do the job for me”</a:t>
              </a:r>
            </a:p>
          </p:txBody>
        </p:sp>
        <p:pic>
          <p:nvPicPr>
            <p:cNvPr id="25" name="Picture 24" descr="quotes_white_close.png"/>
            <p:cNvPicPr>
              <a:picLocks noChangeAspect="1"/>
            </p:cNvPicPr>
            <p:nvPr/>
          </p:nvPicPr>
          <p:blipFill>
            <a:blip r:embed="rId3">
              <a:alphaModFix/>
            </a:blip>
            <a:stretch>
              <a:fillRect/>
            </a:stretch>
          </p:blipFill>
          <p:spPr bwMode="gray">
            <a:xfrm>
              <a:off x="8481975" y="2790165"/>
              <a:ext cx="255108" cy="198898"/>
            </a:xfrm>
            <a:prstGeom prst="rect">
              <a:avLst/>
            </a:prstGeom>
            <a:noFill/>
          </p:spPr>
        </p:pic>
        <p:pic>
          <p:nvPicPr>
            <p:cNvPr id="26" name="Picture 25" descr="quotes_white_open.png"/>
            <p:cNvPicPr>
              <a:picLocks noChangeAspect="1"/>
            </p:cNvPicPr>
            <p:nvPr/>
          </p:nvPicPr>
          <p:blipFill>
            <a:blip r:embed="rId4">
              <a:alphaModFix/>
            </a:blip>
            <a:stretch>
              <a:fillRect/>
            </a:stretch>
          </p:blipFill>
          <p:spPr bwMode="gray">
            <a:xfrm>
              <a:off x="6123958" y="2200392"/>
              <a:ext cx="255108" cy="198898"/>
            </a:xfrm>
            <a:prstGeom prst="rect">
              <a:avLst/>
            </a:prstGeom>
            <a:noFill/>
          </p:spPr>
        </p:pic>
      </p:grpSp>
      <p:grpSp>
        <p:nvGrpSpPr>
          <p:cNvPr id="27" name="Group 25"/>
          <p:cNvGrpSpPr/>
          <p:nvPr/>
        </p:nvGrpSpPr>
        <p:grpSpPr>
          <a:xfrm>
            <a:off x="3560273" y="5179391"/>
            <a:ext cx="5267183" cy="1182148"/>
            <a:chOff x="3435342" y="1808240"/>
            <a:chExt cx="5403412" cy="1182148"/>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9"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types</a:t>
              </a:r>
            </a:p>
            <a:p>
              <a:pPr>
                <a:spcBef>
                  <a:spcPts val="800"/>
                </a:spcBef>
              </a:pPr>
              <a:r>
                <a:rPr lang="en-US" sz="1200" dirty="0" smtClean="0">
                  <a:solidFill>
                    <a:srgbClr val="000000"/>
                  </a:solidFill>
                  <a:latin typeface="Gotham-Book"/>
                  <a:cs typeface="Gotham-Book"/>
                </a:rPr>
                <a:t>product junkie</a:t>
              </a:r>
            </a:p>
            <a:p>
              <a:pPr>
                <a:spcBef>
                  <a:spcPts val="800"/>
                </a:spcBef>
              </a:pPr>
              <a:r>
                <a:rPr lang="en-US" sz="1200" dirty="0" smtClean="0">
                  <a:solidFill>
                    <a:srgbClr val="000000"/>
                  </a:solidFill>
                  <a:latin typeface="Gotham-Book"/>
                  <a:cs typeface="Gotham-Book"/>
                </a:rPr>
                <a:t>competitor</a:t>
              </a:r>
            </a:p>
            <a:p>
              <a:pPr>
                <a:spcBef>
                  <a:spcPts val="800"/>
                </a:spcBef>
              </a:pPr>
              <a:endParaRPr lang="en-US" sz="1200" dirty="0" smtClean="0">
                <a:solidFill>
                  <a:srgbClr val="000000"/>
                </a:solidFill>
                <a:latin typeface="Gotham-Book"/>
                <a:cs typeface="Gotham-Book"/>
              </a:endParaRPr>
            </a:p>
          </p:txBody>
        </p:sp>
      </p:grpSp>
      <p:grpSp>
        <p:nvGrpSpPr>
          <p:cNvPr id="32" name="Group 31"/>
          <p:cNvGrpSpPr/>
          <p:nvPr/>
        </p:nvGrpSpPr>
        <p:grpSpPr>
          <a:xfrm>
            <a:off x="375742" y="4860392"/>
            <a:ext cx="914400" cy="1380001"/>
            <a:chOff x="5600886" y="4281115"/>
            <a:chExt cx="914400" cy="1380001"/>
          </a:xfrm>
        </p:grpSpPr>
        <p:sp>
          <p:nvSpPr>
            <p:cNvPr id="33"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4"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5"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6"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7"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8" name="Straight Connector 37"/>
          <p:cNvCxnSpPr/>
          <p:nvPr/>
        </p:nvCxnSpPr>
        <p:spPr bwMode="auto">
          <a:xfrm rot="5400000">
            <a:off x="896946"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9" name="TextBox 38"/>
          <p:cNvSpPr txBox="1"/>
          <p:nvPr/>
        </p:nvSpPr>
        <p:spPr>
          <a:xfrm>
            <a:off x="1300968" y="51207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0" name="Oval 39"/>
          <p:cNvSpPr/>
          <p:nvPr/>
        </p:nvSpPr>
        <p:spPr bwMode="auto">
          <a:xfrm>
            <a:off x="2245350"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3" name="TextBox 42"/>
          <p:cNvSpPr txBox="1"/>
          <p:nvPr/>
        </p:nvSpPr>
        <p:spPr>
          <a:xfrm>
            <a:off x="324857" y="6306037"/>
            <a:ext cx="1240365" cy="215444"/>
          </a:xfrm>
          <a:prstGeom prst="rect">
            <a:avLst/>
          </a:prstGeom>
          <a:noFill/>
        </p:spPr>
        <p:txBody>
          <a:bodyPr wrap="square" rtlCol="0">
            <a:spAutoFit/>
          </a:bodyPr>
          <a:lstStyle/>
          <a:p>
            <a:r>
              <a:rPr lang="en-US" sz="800" dirty="0" smtClean="0">
                <a:latin typeface="Gotham-Book"/>
                <a:cs typeface="Gotham-Book"/>
              </a:rPr>
              <a:t>*consumer’s concept</a:t>
            </a:r>
            <a:endParaRPr lang="en-US" sz="800" dirty="0">
              <a:latin typeface="Gotham-Book"/>
              <a:cs typeface="Gotham-Book"/>
            </a:endParaRPr>
          </a:p>
        </p:txBody>
      </p:sp>
    </p:spTree>
    <p:extLst>
      <p:ext uri="{BB962C8B-B14F-4D97-AF65-F5344CB8AC3E}">
        <p14:creationId xmlns:p14="http://schemas.microsoft.com/office/powerpoint/2010/main" val="11124515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thicker eye lashes</a:t>
            </a:r>
            <a:endParaRPr lang="en-US" sz="2000" dirty="0">
              <a:latin typeface="Gotham-Book"/>
              <a:cs typeface="Gotham-Book"/>
            </a:endParaRPr>
          </a:p>
        </p:txBody>
      </p:sp>
      <p:grpSp>
        <p:nvGrpSpPr>
          <p:cNvPr id="2" name="Group 11"/>
          <p:cNvGrpSpPr/>
          <p:nvPr/>
        </p:nvGrpSpPr>
        <p:grpSpPr>
          <a:xfrm>
            <a:off x="3592577" y="1115206"/>
            <a:ext cx="5267183"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5"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cs typeface="Gotham-Book"/>
                </a:rPr>
                <a:t>a thickening agent for eyelashes</a:t>
              </a:r>
            </a:p>
          </p:txBody>
        </p:sp>
      </p:grpSp>
      <p:grpSp>
        <p:nvGrpSpPr>
          <p:cNvPr id="4" name="Group 25"/>
          <p:cNvGrpSpPr/>
          <p:nvPr/>
        </p:nvGrpSpPr>
        <p:grpSpPr>
          <a:xfrm>
            <a:off x="3592577" y="2474190"/>
            <a:ext cx="5267183"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drivers</a:t>
              </a:r>
            </a:p>
            <a:p>
              <a:pPr>
                <a:spcBef>
                  <a:spcPts val="800"/>
                </a:spcBef>
              </a:pPr>
              <a:r>
                <a:rPr lang="en-US" sz="1200" dirty="0" smtClean="0">
                  <a:solidFill>
                    <a:srgbClr val="000000"/>
                  </a:solidFill>
                  <a:latin typeface="Gotham-Book"/>
                  <a:cs typeface="Gotham-Book"/>
                </a:rPr>
                <a:t>concern over thinning eyelashes</a:t>
              </a:r>
            </a:p>
            <a:p>
              <a:pPr>
                <a:spcBef>
                  <a:spcPts val="800"/>
                </a:spcBef>
              </a:pPr>
              <a:r>
                <a:rPr lang="en-US" sz="1200" dirty="0" smtClean="0">
                  <a:solidFill>
                    <a:srgbClr val="000000"/>
                  </a:solidFill>
                  <a:latin typeface="Gotham-Book"/>
                  <a:cs typeface="Gotham-Book"/>
                </a:rPr>
                <a:t>trends that call for thick eyelashes</a:t>
              </a:r>
              <a:endParaRPr lang="en-US" sz="1200" dirty="0">
                <a:solidFill>
                  <a:srgbClr val="000000"/>
                </a:solidFill>
                <a:latin typeface="Gotham-Book"/>
                <a:cs typeface="Gotham-Book"/>
              </a:endParaRPr>
            </a:p>
          </p:txBody>
        </p:sp>
      </p:grpSp>
      <p:grpSp>
        <p:nvGrpSpPr>
          <p:cNvPr id="9" name="Group 25"/>
          <p:cNvGrpSpPr/>
          <p:nvPr/>
        </p:nvGrpSpPr>
        <p:grpSpPr>
          <a:xfrm>
            <a:off x="3599834" y="3860304"/>
            <a:ext cx="5267183" cy="1212926"/>
            <a:chOff x="3435342" y="1808240"/>
            <a:chExt cx="5403412" cy="1212926"/>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1176642"/>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ideas</a:t>
              </a:r>
            </a:p>
            <a:p>
              <a:pPr>
                <a:spcBef>
                  <a:spcPts val="300"/>
                </a:spcBef>
                <a:tabLst>
                  <a:tab pos="1476375" algn="l"/>
                </a:tabLst>
              </a:pPr>
              <a:r>
                <a:rPr lang="en-US" sz="1200" dirty="0" smtClean="0">
                  <a:solidFill>
                    <a:srgbClr val="000000"/>
                  </a:solidFill>
                  <a:latin typeface="Gotham-Book"/>
                  <a:cs typeface="Gotham-Book"/>
                </a:rPr>
                <a:t>A lash thickening mascara</a:t>
              </a:r>
            </a:p>
            <a:p>
              <a:pPr>
                <a:spcBef>
                  <a:spcPts val="300"/>
                </a:spcBef>
                <a:tabLst>
                  <a:tab pos="1476375" algn="l"/>
                </a:tabLst>
              </a:pPr>
              <a:r>
                <a:rPr lang="en-US" sz="1200" dirty="0" smtClean="0">
                  <a:solidFill>
                    <a:srgbClr val="000000"/>
                  </a:solidFill>
                  <a:latin typeface="Gotham-Book"/>
                  <a:cs typeface="Gotham-Book"/>
                </a:rPr>
                <a:t>A vitamin that promotes last growth</a:t>
              </a:r>
            </a:p>
            <a:p>
              <a:pPr>
                <a:spcBef>
                  <a:spcPts val="300"/>
                </a:spcBef>
                <a:tabLst>
                  <a:tab pos="1476375" algn="l"/>
                </a:tabLst>
              </a:pPr>
              <a:r>
                <a:rPr lang="en-US" sz="1200" dirty="0" smtClean="0">
                  <a:solidFill>
                    <a:srgbClr val="000000"/>
                  </a:solidFill>
                  <a:latin typeface="Gotham-Book"/>
                  <a:cs typeface="Gotham-Book"/>
                </a:rPr>
                <a:t>A mascara or eye lash curler that promotes lash growth</a:t>
              </a:r>
              <a:endParaRPr lang="en-US" sz="1200" dirty="0" smtClean="0">
                <a:latin typeface="Gotham-Book"/>
                <a:cs typeface="Gotham-Book"/>
              </a:endParaRPr>
            </a:p>
            <a:p>
              <a:pPr>
                <a:spcBef>
                  <a:spcPts val="800"/>
                </a:spcBef>
              </a:pPr>
              <a:endParaRPr lang="en-US" sz="1200" dirty="0" smtClean="0">
                <a:solidFill>
                  <a:srgbClr val="FFFFFF"/>
                </a:solidFill>
                <a:latin typeface="Gotham-Book"/>
                <a:cs typeface="Gotham-Book"/>
              </a:endParaRPr>
            </a:p>
          </p:txBody>
        </p:sp>
      </p:grpSp>
      <p:pic>
        <p:nvPicPr>
          <p:cNvPr id="21" name="Picture 20"/>
          <p:cNvPicPr>
            <a:picLocks noChangeAspect="1"/>
          </p:cNvPicPr>
          <p:nvPr/>
        </p:nvPicPr>
        <p:blipFill>
          <a:blip r:embed="rId2"/>
          <a:stretch>
            <a:fillRect/>
          </a:stretch>
        </p:blipFill>
        <p:spPr>
          <a:xfrm>
            <a:off x="407435" y="1314020"/>
            <a:ext cx="2918948" cy="1942427"/>
          </a:xfrm>
          <a:prstGeom prst="rect">
            <a:avLst/>
          </a:prstGeom>
        </p:spPr>
      </p:pic>
      <p:grpSp>
        <p:nvGrpSpPr>
          <p:cNvPr id="22" name="Group 31"/>
          <p:cNvGrpSpPr/>
          <p:nvPr/>
        </p:nvGrpSpPr>
        <p:grpSpPr>
          <a:xfrm>
            <a:off x="428176" y="3240052"/>
            <a:ext cx="2868386" cy="1264259"/>
            <a:chOff x="6023365" y="2118350"/>
            <a:chExt cx="2868386" cy="1264259"/>
          </a:xfrm>
        </p:grpSpPr>
        <p:sp>
          <p:nvSpPr>
            <p:cNvPr id="23" name="Rectangle 22"/>
            <p:cNvSpPr/>
            <p:nvPr/>
          </p:nvSpPr>
          <p:spPr bwMode="gray">
            <a:xfrm flipH="1">
              <a:off x="6023365" y="2118350"/>
              <a:ext cx="2868386" cy="1264259"/>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315333" y="2222174"/>
              <a:ext cx="2514325" cy="830997"/>
            </a:xfrm>
            <a:prstGeom prst="rect">
              <a:avLst/>
            </a:prstGeom>
          </p:spPr>
          <p:txBody>
            <a:bodyPr wrap="square">
              <a:spAutoFit/>
            </a:bodyPr>
            <a:lstStyle/>
            <a:p>
              <a:pPr algn="l">
                <a:spcBef>
                  <a:spcPts val="1100"/>
                </a:spcBef>
              </a:pPr>
              <a:r>
                <a:rPr lang="en-US" sz="1200" dirty="0" smtClean="0">
                  <a:solidFill>
                    <a:srgbClr val="FFFFFF"/>
                  </a:solidFill>
                  <a:latin typeface="Gotham-Book"/>
                  <a:cs typeface="Gotham-Book"/>
                </a:rPr>
                <a:t>I got so used to long, thick, luxurious lashes in my youth and I am getting to that age where I notice their thinning “</a:t>
              </a:r>
              <a:endParaRPr lang="en-US" sz="1200" dirty="0">
                <a:solidFill>
                  <a:srgbClr val="FFFFFF"/>
                </a:solidFill>
                <a:latin typeface="Gotham-Book"/>
                <a:cs typeface="Gotham-Book"/>
              </a:endParaRPr>
            </a:p>
          </p:txBody>
        </p:sp>
        <p:pic>
          <p:nvPicPr>
            <p:cNvPr id="25" name="Picture 24" descr="quotes_white_close.png"/>
            <p:cNvPicPr>
              <a:picLocks noChangeAspect="1"/>
            </p:cNvPicPr>
            <p:nvPr/>
          </p:nvPicPr>
          <p:blipFill>
            <a:blip r:embed="rId3">
              <a:alphaModFix/>
            </a:blip>
            <a:stretch>
              <a:fillRect/>
            </a:stretch>
          </p:blipFill>
          <p:spPr bwMode="gray">
            <a:xfrm>
              <a:off x="8526274" y="3041225"/>
              <a:ext cx="255108" cy="198898"/>
            </a:xfrm>
            <a:prstGeom prst="rect">
              <a:avLst/>
            </a:prstGeom>
            <a:noFill/>
          </p:spPr>
        </p:pic>
        <p:pic>
          <p:nvPicPr>
            <p:cNvPr id="26" name="Picture 25" descr="quotes_white_open.png"/>
            <p:cNvPicPr>
              <a:picLocks noChangeAspect="1"/>
            </p:cNvPicPr>
            <p:nvPr/>
          </p:nvPicPr>
          <p:blipFill>
            <a:blip r:embed="rId4">
              <a:alphaModFix/>
            </a:blip>
            <a:stretch>
              <a:fillRect/>
            </a:stretch>
          </p:blipFill>
          <p:spPr bwMode="gray">
            <a:xfrm>
              <a:off x="6123958" y="2200392"/>
              <a:ext cx="255108" cy="198898"/>
            </a:xfrm>
            <a:prstGeom prst="rect">
              <a:avLst/>
            </a:prstGeom>
            <a:noFill/>
          </p:spPr>
        </p:pic>
      </p:grpSp>
      <p:grpSp>
        <p:nvGrpSpPr>
          <p:cNvPr id="27" name="Group 25"/>
          <p:cNvGrpSpPr/>
          <p:nvPr/>
        </p:nvGrpSpPr>
        <p:grpSpPr>
          <a:xfrm>
            <a:off x="3634104" y="5046479"/>
            <a:ext cx="5267183" cy="1182148"/>
            <a:chOff x="3435342" y="1808240"/>
            <a:chExt cx="5403412" cy="1182148"/>
          </a:xfrm>
        </p:grpSpPr>
        <p:sp>
          <p:nvSpPr>
            <p:cNvPr id="28" name="Rectangle 27"/>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9"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types</a:t>
              </a:r>
            </a:p>
            <a:p>
              <a:pPr>
                <a:spcBef>
                  <a:spcPts val="800"/>
                </a:spcBef>
              </a:pPr>
              <a:r>
                <a:rPr lang="en-US" sz="1200" dirty="0" smtClean="0">
                  <a:solidFill>
                    <a:srgbClr val="000000"/>
                  </a:solidFill>
                  <a:latin typeface="Gotham-Book"/>
                  <a:cs typeface="Gotham-Book"/>
                </a:rPr>
                <a:t>product junkie</a:t>
              </a:r>
            </a:p>
            <a:p>
              <a:pPr>
                <a:spcBef>
                  <a:spcPts val="800"/>
                </a:spcBef>
              </a:pPr>
              <a:r>
                <a:rPr lang="en-US" sz="1200" dirty="0" smtClean="0">
                  <a:solidFill>
                    <a:srgbClr val="000000"/>
                  </a:solidFill>
                  <a:latin typeface="Gotham-Book"/>
                  <a:cs typeface="Gotham-Book"/>
                </a:rPr>
                <a:t>competitor</a:t>
              </a:r>
            </a:p>
            <a:p>
              <a:pPr>
                <a:spcBef>
                  <a:spcPts val="800"/>
                </a:spcBef>
              </a:pPr>
              <a:endParaRPr lang="en-US" sz="1200" dirty="0" smtClean="0">
                <a:solidFill>
                  <a:srgbClr val="FFFFFF"/>
                </a:solidFill>
                <a:latin typeface="Gotham-Book"/>
                <a:cs typeface="Gotham-Book"/>
              </a:endParaRPr>
            </a:p>
          </p:txBody>
        </p:sp>
      </p:grpSp>
      <p:grpSp>
        <p:nvGrpSpPr>
          <p:cNvPr id="31" name="Group 30"/>
          <p:cNvGrpSpPr/>
          <p:nvPr/>
        </p:nvGrpSpPr>
        <p:grpSpPr>
          <a:xfrm>
            <a:off x="375742" y="4860392"/>
            <a:ext cx="914400" cy="1380001"/>
            <a:chOff x="5600886" y="4281115"/>
            <a:chExt cx="914400" cy="1380001"/>
          </a:xfrm>
        </p:grpSpPr>
        <p:sp>
          <p:nvSpPr>
            <p:cNvPr id="32"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3"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4"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5"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6"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7" name="Straight Connector 36"/>
          <p:cNvCxnSpPr/>
          <p:nvPr/>
        </p:nvCxnSpPr>
        <p:spPr bwMode="auto">
          <a:xfrm rot="5400000">
            <a:off x="896946"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8" name="TextBox 37"/>
          <p:cNvSpPr txBox="1"/>
          <p:nvPr/>
        </p:nvSpPr>
        <p:spPr>
          <a:xfrm>
            <a:off x="1300968" y="5154216"/>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9" name="Oval 38"/>
          <p:cNvSpPr/>
          <p:nvPr/>
        </p:nvSpPr>
        <p:spPr bwMode="auto">
          <a:xfrm>
            <a:off x="2245350"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Tree>
    <p:extLst>
      <p:ext uri="{BB962C8B-B14F-4D97-AF65-F5344CB8AC3E}">
        <p14:creationId xmlns:p14="http://schemas.microsoft.com/office/powerpoint/2010/main" val="20144735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“me” time</a:t>
            </a:r>
            <a:endParaRPr lang="en-US" sz="2000" dirty="0">
              <a:latin typeface="Gotham-Book"/>
              <a:cs typeface="Gotham-Book"/>
            </a:endParaRPr>
          </a:p>
        </p:txBody>
      </p:sp>
      <p:grpSp>
        <p:nvGrpSpPr>
          <p:cNvPr id="2" name="Group 11"/>
          <p:cNvGrpSpPr/>
          <p:nvPr/>
        </p:nvGrpSpPr>
        <p:grpSpPr>
          <a:xfrm>
            <a:off x="3666406" y="1115206"/>
            <a:ext cx="5266944" cy="780202"/>
            <a:chOff x="3435342" y="1820335"/>
            <a:chExt cx="5403412" cy="780202"/>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756013"/>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moving closer to wellness by carving out more time to relax and be pampered</a:t>
              </a:r>
              <a:endParaRPr lang="en-US" sz="1200" dirty="0" smtClean="0">
                <a:solidFill>
                  <a:srgbClr val="000000"/>
                </a:solidFill>
                <a:latin typeface="Gotham-Book"/>
                <a:cs typeface="Gotham-Book"/>
              </a:endParaRPr>
            </a:p>
          </p:txBody>
        </p:sp>
      </p:grpSp>
      <p:grpSp>
        <p:nvGrpSpPr>
          <p:cNvPr id="3" name="Group 25"/>
          <p:cNvGrpSpPr/>
          <p:nvPr/>
        </p:nvGrpSpPr>
        <p:grpSpPr>
          <a:xfrm>
            <a:off x="3666406" y="5206314"/>
            <a:ext cx="5266944" cy="1182148"/>
            <a:chOff x="3435342" y="1808240"/>
            <a:chExt cx="5403412" cy="1182148"/>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holistic</a:t>
              </a:r>
            </a:p>
            <a:p>
              <a:pPr>
                <a:spcBef>
                  <a:spcPts val="800"/>
                </a:spcBef>
              </a:pPr>
              <a:r>
                <a:rPr lang="en-US" sz="1200" dirty="0" smtClean="0">
                  <a:solidFill>
                    <a:srgbClr val="000000"/>
                  </a:solidFill>
                  <a:latin typeface="Gotham-Book"/>
                  <a:cs typeface="Gotham-Book"/>
                </a:rPr>
                <a:t>time crunched</a:t>
              </a:r>
            </a:p>
            <a:p>
              <a:pPr>
                <a:spcBef>
                  <a:spcPts val="800"/>
                </a:spcBef>
              </a:pPr>
              <a:r>
                <a:rPr lang="en-US" sz="1200" dirty="0" smtClean="0">
                  <a:solidFill>
                    <a:srgbClr val="000000"/>
                  </a:solidFill>
                  <a:latin typeface="Gotham-Book"/>
                  <a:cs typeface="Gotham-Book"/>
                </a:rPr>
                <a:t>moderator</a:t>
              </a:r>
              <a:endParaRPr lang="en-US" sz="1200" dirty="0">
                <a:solidFill>
                  <a:srgbClr val="000000"/>
                </a:solidFill>
                <a:latin typeface="Gotham-Book"/>
                <a:cs typeface="Gotham-Book"/>
              </a:endParaRPr>
            </a:p>
          </p:txBody>
        </p:sp>
      </p:grpSp>
      <p:grpSp>
        <p:nvGrpSpPr>
          <p:cNvPr id="4" name="Group 25"/>
          <p:cNvGrpSpPr/>
          <p:nvPr/>
        </p:nvGrpSpPr>
        <p:grpSpPr>
          <a:xfrm>
            <a:off x="3666406" y="3651026"/>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 ideas</a:t>
              </a:r>
            </a:p>
          </p:txBody>
        </p:sp>
      </p:grpSp>
      <p:grpSp>
        <p:nvGrpSpPr>
          <p:cNvPr id="6" name="Group 11"/>
          <p:cNvGrpSpPr/>
          <p:nvPr/>
        </p:nvGrpSpPr>
        <p:grpSpPr>
          <a:xfrm>
            <a:off x="3666406" y="2147756"/>
            <a:ext cx="5266944" cy="2036957"/>
            <a:chOff x="3435342" y="1820335"/>
            <a:chExt cx="5403412" cy="2036957"/>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2012768"/>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lack of time in busy schedules</a:t>
              </a:r>
            </a:p>
            <a:p>
              <a:pPr algn="l">
                <a:spcBef>
                  <a:spcPts val="800"/>
                </a:spcBef>
              </a:pPr>
              <a:r>
                <a:rPr lang="en-US" sz="1300" dirty="0" smtClean="0">
                  <a:solidFill>
                    <a:srgbClr val="000000"/>
                  </a:solidFill>
                  <a:latin typeface="Gotham-Book"/>
                  <a:ea typeface="Verdana"/>
                  <a:cs typeface="Gotham-Book"/>
                </a:rPr>
                <a:t>a desire to stay looking fresh and beautiful, despite stress and lack of sleep</a:t>
              </a:r>
            </a:p>
            <a:p>
              <a:pPr algn="l">
                <a:spcBef>
                  <a:spcPts val="800"/>
                </a:spcBef>
              </a:pPr>
              <a:r>
                <a:rPr lang="en-US" sz="1300" dirty="0" smtClean="0">
                  <a:solidFill>
                    <a:srgbClr val="000000"/>
                  </a:solidFill>
                  <a:latin typeface="Gotham-Book"/>
                  <a:ea typeface="Verdana"/>
                  <a:cs typeface="Gotham-Book"/>
                </a:rPr>
                <a:t>boredom with daily routines</a:t>
              </a:r>
            </a:p>
            <a:p>
              <a:pPr algn="l">
                <a:spcBef>
                  <a:spcPts val="800"/>
                </a:spcBef>
              </a:pPr>
              <a:endParaRPr lang="en-US" sz="1300" dirty="0" smtClean="0">
                <a:solidFill>
                  <a:srgbClr val="000000"/>
                </a:solidFill>
                <a:latin typeface="Gotham-Book"/>
                <a:cs typeface="Gotham-Book"/>
              </a:endParaRPr>
            </a:p>
            <a:p>
              <a:pPr algn="l">
                <a:spcBef>
                  <a:spcPts val="800"/>
                </a:spcBef>
                <a:buFont typeface="Arial"/>
                <a:buChar char="•"/>
              </a:pP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3991298"/>
            <a:ext cx="5169470" cy="1622918"/>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timed facial masks or heated beauty treatments</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product dispenser that plays relaxing audio soundtrack in the bathroom</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warm beverages in the bathroom</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foot warmers</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warm wraps for hair, feet or face</a:t>
            </a:r>
          </a:p>
          <a:p>
            <a:pPr marL="171450" indent="-171450" algn="l">
              <a:spcBef>
                <a:spcPts val="300"/>
              </a:spcBef>
              <a:buFont typeface="Arial"/>
              <a:buChar char="•"/>
              <a:tabLst>
                <a:tab pos="1476375" algn="l"/>
              </a:tabLst>
            </a:pPr>
            <a:endParaRPr lang="en-US" sz="1200" dirty="0" smtClean="0">
              <a:solidFill>
                <a:schemeClr val="tx1"/>
              </a:solidFill>
              <a:latin typeface="Gotham-Book"/>
              <a:cs typeface="Gotham-Book"/>
            </a:endParaRP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938719"/>
            </a:xfrm>
            <a:prstGeom prst="rect">
              <a:avLst/>
            </a:prstGeom>
          </p:spPr>
          <p:txBody>
            <a:bodyPr wrap="square">
              <a:spAutoFit/>
            </a:bodyPr>
            <a:lstStyle/>
            <a:p>
              <a:pPr algn="l">
                <a:spcBef>
                  <a:spcPts val="1100"/>
                </a:spcBef>
              </a:pPr>
              <a:r>
                <a:rPr lang="en-US" sz="1100" dirty="0" smtClean="0">
                  <a:solidFill>
                    <a:srgbClr val="FFFFFF"/>
                  </a:solidFill>
                  <a:latin typeface="Gotham book"/>
                  <a:cs typeface="Gotham book"/>
                </a:rPr>
                <a:t>when I take the time to beautify before going out into the world, I always feel better, more ready to interact with others, and more sure of myself </a:t>
              </a:r>
            </a:p>
          </p:txBody>
        </p:sp>
        <p:pic>
          <p:nvPicPr>
            <p:cNvPr id="32" name="Picture 31"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27" name="Picture 26"/>
          <p:cNvPicPr>
            <a:picLocks noChangeAspect="1"/>
          </p:cNvPicPr>
          <p:nvPr/>
        </p:nvPicPr>
        <p:blipFill>
          <a:blip r:embed="rId4"/>
          <a:srcRect t="29805" r="1658"/>
          <a:stretch>
            <a:fillRect/>
          </a:stretch>
        </p:blipFill>
        <p:spPr>
          <a:xfrm>
            <a:off x="273454" y="1491592"/>
            <a:ext cx="2825803" cy="1607507"/>
          </a:xfrm>
          <a:prstGeom prst="rect">
            <a:avLst/>
          </a:prstGeom>
        </p:spPr>
      </p:pic>
      <p:grpSp>
        <p:nvGrpSpPr>
          <p:cNvPr id="29" name="Group 28"/>
          <p:cNvGrpSpPr/>
          <p:nvPr/>
        </p:nvGrpSpPr>
        <p:grpSpPr>
          <a:xfrm>
            <a:off x="375742" y="4860392"/>
            <a:ext cx="914400" cy="1380001"/>
            <a:chOff x="5600886" y="4281115"/>
            <a:chExt cx="914400" cy="1380001"/>
          </a:xfrm>
        </p:grpSpPr>
        <p:sp>
          <p:nvSpPr>
            <p:cNvPr id="34"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35"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6"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7"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8"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9" name="Straight Connector 38"/>
          <p:cNvCxnSpPr/>
          <p:nvPr/>
        </p:nvCxnSpPr>
        <p:spPr bwMode="auto">
          <a:xfrm rot="5400000">
            <a:off x="896946"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40" name="TextBox 39"/>
          <p:cNvSpPr txBox="1"/>
          <p:nvPr/>
        </p:nvSpPr>
        <p:spPr>
          <a:xfrm>
            <a:off x="1300968" y="53992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3" name="Oval 42"/>
          <p:cNvSpPr/>
          <p:nvPr/>
        </p:nvSpPr>
        <p:spPr bwMode="auto">
          <a:xfrm>
            <a:off x="2269897" y="5314252"/>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4" name="TextBox 43"/>
          <p:cNvSpPr txBox="1"/>
          <p:nvPr/>
        </p:nvSpPr>
        <p:spPr>
          <a:xfrm>
            <a:off x="1312109" y="595628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health into beauty</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bring health into the bathroom</a:t>
              </a:r>
              <a:endParaRPr lang="en-US" sz="1200" dirty="0" smtClean="0">
                <a:solidFill>
                  <a:srgbClr val="000000"/>
                </a:solidFill>
                <a:latin typeface="Gotham-Book"/>
                <a:cs typeface="Gotham-Book"/>
              </a:endParaRPr>
            </a:p>
          </p:txBody>
        </p:sp>
      </p:grpSp>
      <p:grpSp>
        <p:nvGrpSpPr>
          <p:cNvPr id="3" name="Group 25"/>
          <p:cNvGrpSpPr/>
          <p:nvPr/>
        </p:nvGrpSpPr>
        <p:grpSpPr>
          <a:xfrm>
            <a:off x="3666406" y="5460316"/>
            <a:ext cx="5266944" cy="1182148"/>
            <a:chOff x="3435342" y="1808240"/>
            <a:chExt cx="5403412" cy="1182148"/>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145864"/>
            </a:xfrm>
            <a:prstGeom prst="rect">
              <a:avLst/>
            </a:prstGeom>
          </p:spPr>
          <p:txBody>
            <a:bodyPr wrap="square" lIns="0" tIns="49231" rIns="0" bIns="49231" numCol="2"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fitness nut</a:t>
              </a:r>
            </a:p>
            <a:p>
              <a:pPr>
                <a:spcBef>
                  <a:spcPts val="800"/>
                </a:spcBef>
              </a:pPr>
              <a:r>
                <a:rPr lang="en-US" sz="1200" dirty="0" smtClean="0">
                  <a:solidFill>
                    <a:srgbClr val="000000"/>
                  </a:solidFill>
                  <a:latin typeface="Gotham-Book"/>
                  <a:cs typeface="Gotham-Book"/>
                </a:rPr>
                <a:t>holistic</a:t>
              </a:r>
            </a:p>
            <a:p>
              <a:pPr>
                <a:spcBef>
                  <a:spcPts val="800"/>
                </a:spcBef>
              </a:pPr>
              <a:endParaRPr lang="en-US" sz="1200" dirty="0" smtClean="0">
                <a:solidFill>
                  <a:srgbClr val="000000"/>
                </a:solidFill>
                <a:latin typeface="Gotham-Book"/>
                <a:cs typeface="Gotham-Book"/>
              </a:endParaRPr>
            </a:p>
            <a:p>
              <a:pPr>
                <a:spcBef>
                  <a:spcPts val="800"/>
                </a:spcBef>
              </a:pPr>
              <a:endParaRPr lang="en-US" sz="1200" dirty="0" smtClean="0">
                <a:solidFill>
                  <a:srgbClr val="000000"/>
                </a:solidFill>
                <a:latin typeface="Gotham-Book"/>
                <a:cs typeface="Gotham-Book"/>
              </a:endParaRPr>
            </a:p>
            <a:p>
              <a:pPr>
                <a:spcBef>
                  <a:spcPts val="800"/>
                </a:spcBef>
              </a:pPr>
              <a:r>
                <a:rPr lang="en-US" sz="1200" dirty="0" smtClean="0">
                  <a:solidFill>
                    <a:srgbClr val="000000"/>
                  </a:solidFill>
                  <a:latin typeface="Gotham-Book"/>
                  <a:cs typeface="Gotham-Book"/>
                </a:rPr>
                <a:t>time crunched</a:t>
              </a:r>
            </a:p>
            <a:p>
              <a:pPr>
                <a:spcBef>
                  <a:spcPts val="800"/>
                </a:spcBef>
              </a:pPr>
              <a:r>
                <a:rPr lang="en-US" sz="1200" dirty="0" smtClean="0">
                  <a:solidFill>
                    <a:srgbClr val="000000"/>
                  </a:solidFill>
                  <a:latin typeface="Gotham-Book"/>
                  <a:cs typeface="Gotham-Book"/>
                </a:rPr>
                <a:t>moderator</a:t>
              </a:r>
              <a:endParaRPr lang="en-US" sz="1200" dirty="0">
                <a:solidFill>
                  <a:srgbClr val="000000"/>
                </a:solidFill>
                <a:latin typeface="Gotham-Book"/>
                <a:cs typeface="Gotham-Book"/>
              </a:endParaRPr>
            </a:p>
          </p:txBody>
        </p:sp>
      </p:grpSp>
      <p:grpSp>
        <p:nvGrpSpPr>
          <p:cNvPr id="4" name="Group 25"/>
          <p:cNvGrpSpPr/>
          <p:nvPr/>
        </p:nvGrpSpPr>
        <p:grpSpPr>
          <a:xfrm>
            <a:off x="3666406" y="3874005"/>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concept ideas</a:t>
              </a:r>
            </a:p>
          </p:txBody>
        </p:sp>
      </p:grpSp>
      <p:grpSp>
        <p:nvGrpSpPr>
          <p:cNvPr id="6" name="Group 11"/>
          <p:cNvGrpSpPr/>
          <p:nvPr/>
        </p:nvGrpSpPr>
        <p:grpSpPr>
          <a:xfrm>
            <a:off x="3666406" y="2671336"/>
            <a:ext cx="5266944" cy="1431663"/>
            <a:chOff x="3435342" y="1820335"/>
            <a:chExt cx="5403412" cy="1431663"/>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1407474"/>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high awareness of health and its relationship to beauty</a:t>
              </a:r>
            </a:p>
            <a:p>
              <a:pPr algn="l">
                <a:spcBef>
                  <a:spcPts val="800"/>
                </a:spcBef>
              </a:pPr>
              <a:r>
                <a:rPr lang="en-US" sz="1300" dirty="0" smtClean="0">
                  <a:solidFill>
                    <a:srgbClr val="000000"/>
                  </a:solidFill>
                  <a:latin typeface="Gotham-Book"/>
                  <a:ea typeface="Verdana"/>
                  <a:cs typeface="Gotham-Book"/>
                </a:rPr>
                <a:t>lack of opportunity to combine health and beauty in the morning routine</a:t>
              </a:r>
            </a:p>
            <a:p>
              <a:pPr algn="l">
                <a:spcBef>
                  <a:spcPts val="800"/>
                </a:spcBef>
              </a:pP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226185"/>
            <a:ext cx="5169470" cy="1322835"/>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topical vitamins delivered in a lotion</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makeup remover that helps eyelashes grow and improves skin health</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liquid health “shot” in the bathroom that becomes part of routine</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769441"/>
            </a:xfrm>
            <a:prstGeom prst="rect">
              <a:avLst/>
            </a:prstGeom>
          </p:spPr>
          <p:txBody>
            <a:bodyPr wrap="square">
              <a:spAutoFit/>
            </a:bodyPr>
            <a:lstStyle/>
            <a:p>
              <a:pPr algn="l">
                <a:spcBef>
                  <a:spcPts val="1100"/>
                </a:spcBef>
              </a:pPr>
              <a:r>
                <a:rPr lang="en-US" sz="1100" dirty="0" smtClean="0">
                  <a:solidFill>
                    <a:srgbClr val="FFFFFF"/>
                  </a:solidFill>
                  <a:latin typeface="Gotham - book"/>
                  <a:cs typeface="Gotham - book"/>
                </a:rPr>
                <a:t> my health is my most valuable commodity.. I am hopeful that my preventative measures can keep me healthy for as long as possible </a:t>
              </a:r>
            </a:p>
          </p:txBody>
        </p:sp>
        <p:pic>
          <p:nvPicPr>
            <p:cNvPr id="32" name="Picture 31"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3" name="Group 22"/>
          <p:cNvGrpSpPr/>
          <p:nvPr/>
        </p:nvGrpSpPr>
        <p:grpSpPr>
          <a:xfrm>
            <a:off x="375742" y="4860392"/>
            <a:ext cx="914400" cy="1380001"/>
            <a:chOff x="5600886" y="4281115"/>
            <a:chExt cx="914400" cy="1380001"/>
          </a:xfrm>
        </p:grpSpPr>
        <p:sp>
          <p:nvSpPr>
            <p:cNvPr id="26"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7"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2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4"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5"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6" name="Straight Connector 35"/>
          <p:cNvCxnSpPr/>
          <p:nvPr/>
        </p:nvCxnSpPr>
        <p:spPr bwMode="auto">
          <a:xfrm rot="5400000">
            <a:off x="896946"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7" name="TextBox 36"/>
          <p:cNvSpPr txBox="1"/>
          <p:nvPr/>
        </p:nvSpPr>
        <p:spPr>
          <a:xfrm>
            <a:off x="1300968" y="5109657"/>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8" name="Oval 37"/>
          <p:cNvSpPr/>
          <p:nvPr/>
        </p:nvSpPr>
        <p:spPr bwMode="auto">
          <a:xfrm>
            <a:off x="2245350"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39" name="Oval 38"/>
          <p:cNvSpPr/>
          <p:nvPr/>
        </p:nvSpPr>
        <p:spPr bwMode="auto">
          <a:xfrm>
            <a:off x="1996451" y="5357209"/>
            <a:ext cx="584532" cy="584532"/>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H</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1" name="Picture 40"/>
          <p:cNvPicPr>
            <a:picLocks noChangeAspect="1"/>
          </p:cNvPicPr>
          <p:nvPr/>
        </p:nvPicPr>
        <p:blipFill>
          <a:blip r:embed="rId5"/>
          <a:stretch>
            <a:fillRect/>
          </a:stretch>
        </p:blipFill>
        <p:spPr>
          <a:xfrm>
            <a:off x="789338" y="1155443"/>
            <a:ext cx="1995919" cy="1915514"/>
          </a:xfrm>
          <a:prstGeom prst="rect">
            <a:avLst/>
          </a:prstGeom>
        </p:spPr>
      </p:pic>
      <p:sp>
        <p:nvSpPr>
          <p:cNvPr id="42" name="TextBox 41"/>
          <p:cNvSpPr txBox="1"/>
          <p:nvPr/>
        </p:nvSpPr>
        <p:spPr>
          <a:xfrm>
            <a:off x="1300968" y="484229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pPr lvl="0"/>
            <a:r>
              <a:rPr lang="en-US" dirty="0" smtClean="0"/>
              <a:t>health is… </a:t>
            </a:r>
            <a:br>
              <a:rPr lang="en-US" dirty="0" smtClean="0"/>
            </a:br>
            <a:r>
              <a:rPr lang="en-US" dirty="0" smtClean="0"/>
              <a:t> </a:t>
            </a:r>
            <a:endParaRPr lang="en-US" dirty="0"/>
          </a:p>
        </p:txBody>
      </p:sp>
      <p:sp>
        <p:nvSpPr>
          <p:cNvPr id="3" name="Content Placeholder 2"/>
          <p:cNvSpPr>
            <a:spLocks noGrp="1"/>
          </p:cNvSpPr>
          <p:nvPr>
            <p:ph idx="1"/>
          </p:nvPr>
        </p:nvSpPr>
        <p:spPr>
          <a:xfrm>
            <a:off x="483048" y="1142528"/>
            <a:ext cx="5260684" cy="2511744"/>
          </a:xfrm>
          <a:prstGeom prst="rect">
            <a:avLst/>
          </a:prstGeom>
        </p:spPr>
        <p:txBody>
          <a:bodyPr/>
          <a:lstStyle/>
          <a:p>
            <a:pPr lvl="0">
              <a:defRPr/>
            </a:pPr>
            <a:r>
              <a:rPr lang="en-US" sz="1600" dirty="0" smtClean="0"/>
              <a:t>physical condition of the body</a:t>
            </a:r>
          </a:p>
          <a:p>
            <a:pPr marL="0" lvl="1" indent="0">
              <a:spcBef>
                <a:spcPts val="1600"/>
              </a:spcBef>
              <a:buSzPct val="125000"/>
              <a:buNone/>
              <a:defRPr/>
            </a:pPr>
            <a:r>
              <a:rPr lang="en-US" sz="1400" cap="all" dirty="0" smtClean="0">
                <a:solidFill>
                  <a:srgbClr val="000000"/>
                </a:solidFill>
              </a:rPr>
              <a:t>what you do to: </a:t>
            </a:r>
          </a:p>
          <a:p>
            <a:pPr marL="228600" lvl="3" indent="0">
              <a:spcBef>
                <a:spcPts val="1600"/>
              </a:spcBef>
              <a:buSzPct val="125000"/>
              <a:buNone/>
              <a:defRPr/>
            </a:pPr>
            <a:r>
              <a:rPr lang="en-US" cap="all" dirty="0" smtClean="0">
                <a:solidFill>
                  <a:srgbClr val="000000"/>
                </a:solidFill>
              </a:rPr>
              <a:t>prolong your life</a:t>
            </a:r>
          </a:p>
          <a:p>
            <a:pPr marL="228600" lvl="3" indent="0">
              <a:spcBef>
                <a:spcPts val="1600"/>
              </a:spcBef>
              <a:buSzPct val="125000"/>
              <a:buNone/>
              <a:defRPr/>
            </a:pPr>
            <a:r>
              <a:rPr lang="en-US" cap="all" dirty="0" smtClean="0">
                <a:solidFill>
                  <a:srgbClr val="000000"/>
                </a:solidFill>
              </a:rPr>
              <a:t> feel good</a:t>
            </a:r>
          </a:p>
          <a:p>
            <a:pPr marL="228600" lvl="3" indent="0">
              <a:spcBef>
                <a:spcPts val="1600"/>
              </a:spcBef>
              <a:buSzPct val="125000"/>
              <a:buNone/>
              <a:defRPr/>
            </a:pPr>
            <a:r>
              <a:rPr lang="en-US" cap="all" dirty="0" smtClean="0">
                <a:solidFill>
                  <a:srgbClr val="000000"/>
                </a:solidFill>
              </a:rPr>
              <a:t>prevent illness</a:t>
            </a:r>
          </a:p>
          <a:p>
            <a:pPr marL="0" lvl="1" indent="0">
              <a:spcBef>
                <a:spcPts val="1600"/>
              </a:spcBef>
              <a:buSzPct val="125000"/>
              <a:buNone/>
              <a:defRPr/>
            </a:pPr>
            <a:r>
              <a:rPr lang="en-US" sz="1400" cap="all" dirty="0" smtClean="0">
                <a:solidFill>
                  <a:srgbClr val="000000"/>
                </a:solidFill>
              </a:rPr>
              <a:t>often driven by a desire for beauty</a:t>
            </a:r>
          </a:p>
        </p:txBody>
      </p:sp>
      <p:pic>
        <p:nvPicPr>
          <p:cNvPr id="9" name="Picture 8" descr="quotes_white_close.png"/>
          <p:cNvPicPr>
            <a:picLocks noChangeAspect="1"/>
          </p:cNvPicPr>
          <p:nvPr/>
        </p:nvPicPr>
        <p:blipFill>
          <a:blip r:embed="rId2">
            <a:alphaModFix/>
          </a:blip>
          <a:stretch>
            <a:fillRect/>
          </a:stretch>
        </p:blipFill>
        <p:spPr bwMode="gray">
          <a:xfrm>
            <a:off x="8449699" y="1802454"/>
            <a:ext cx="255108" cy="198898"/>
          </a:xfrm>
          <a:prstGeom prst="rect">
            <a:avLst/>
          </a:prstGeom>
          <a:noFill/>
        </p:spPr>
      </p:pic>
      <p:pic>
        <p:nvPicPr>
          <p:cNvPr id="16" name="Picture 15" descr="quotes_white_close.png"/>
          <p:cNvPicPr>
            <a:picLocks noChangeAspect="1"/>
          </p:cNvPicPr>
          <p:nvPr/>
        </p:nvPicPr>
        <p:blipFill>
          <a:blip r:embed="rId2">
            <a:alphaModFix/>
          </a:blip>
          <a:stretch>
            <a:fillRect/>
          </a:stretch>
        </p:blipFill>
        <p:spPr bwMode="gray">
          <a:xfrm>
            <a:off x="8545230" y="5101856"/>
            <a:ext cx="255108" cy="198898"/>
          </a:xfrm>
          <a:prstGeom prst="rect">
            <a:avLst/>
          </a:prstGeom>
          <a:noFill/>
        </p:spPr>
      </p:pic>
      <p:grpSp>
        <p:nvGrpSpPr>
          <p:cNvPr id="2" name="Group 24"/>
          <p:cNvGrpSpPr/>
          <p:nvPr/>
        </p:nvGrpSpPr>
        <p:grpSpPr>
          <a:xfrm>
            <a:off x="0" y="5030689"/>
            <a:ext cx="2868386" cy="1156342"/>
            <a:chOff x="6023365" y="2118350"/>
            <a:chExt cx="2868386" cy="1156342"/>
          </a:xfrm>
        </p:grpSpPr>
        <p:sp>
          <p:nvSpPr>
            <p:cNvPr id="11" name="Rectangle 10"/>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12" name="Rectangle 11"/>
            <p:cNvSpPr/>
            <p:nvPr/>
          </p:nvSpPr>
          <p:spPr bwMode="gray">
            <a:xfrm>
              <a:off x="6309070" y="2424136"/>
              <a:ext cx="2414835" cy="830997"/>
            </a:xfrm>
            <a:prstGeom prst="rect">
              <a:avLst/>
            </a:prstGeom>
          </p:spPr>
          <p:txBody>
            <a:bodyPr wrap="square">
              <a:spAutoFit/>
            </a:bodyPr>
            <a:lstStyle/>
            <a:p>
              <a:pPr marL="0" lvl="1" algn="l"/>
              <a:r>
                <a:rPr lang="en-US" sz="1200" dirty="0" smtClean="0">
                  <a:solidFill>
                    <a:schemeClr val="bg1"/>
                  </a:solidFill>
                  <a:latin typeface="Gotham-Book"/>
                  <a:cs typeface="Gotham-Book"/>
                </a:rPr>
                <a:t>health is freedom from pain, illness and physical barriers…”</a:t>
              </a:r>
            </a:p>
            <a:p>
              <a:pPr marL="0" lvl="1" algn="l"/>
              <a:endParaRPr lang="en-US" sz="1200" dirty="0" smtClean="0">
                <a:solidFill>
                  <a:schemeClr val="bg1"/>
                </a:solidFill>
                <a:latin typeface="Gotham-Book"/>
                <a:cs typeface="Gotham-Book"/>
              </a:endParaRPr>
            </a:p>
            <a:p>
              <a:pPr algn="l"/>
              <a:endParaRPr lang="en-US" sz="1200" dirty="0" smtClean="0">
                <a:solidFill>
                  <a:schemeClr val="bg1"/>
                </a:solidFill>
                <a:latin typeface="Gotham-Book"/>
                <a:ea typeface="Arial"/>
                <a:cs typeface="Gotham-Book"/>
              </a:endParaRPr>
            </a:p>
          </p:txBody>
        </p:sp>
        <p:pic>
          <p:nvPicPr>
            <p:cNvPr id="13" name="Picture 12"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17" name="Picture 16"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37" name="Group 31"/>
          <p:cNvGrpSpPr/>
          <p:nvPr/>
        </p:nvGrpSpPr>
        <p:grpSpPr>
          <a:xfrm>
            <a:off x="6275614" y="4821109"/>
            <a:ext cx="2868386" cy="1318448"/>
            <a:chOff x="6023365" y="2193046"/>
            <a:chExt cx="2868386" cy="1318448"/>
          </a:xfrm>
        </p:grpSpPr>
        <p:sp>
          <p:nvSpPr>
            <p:cNvPr id="38" name="Rectangle 37"/>
            <p:cNvSpPr/>
            <p:nvPr/>
          </p:nvSpPr>
          <p:spPr bwMode="gray">
            <a:xfrm flipH="1">
              <a:off x="6023365" y="2193046"/>
              <a:ext cx="2868386" cy="131844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9" name="Rectangle 38"/>
            <p:cNvSpPr/>
            <p:nvPr/>
          </p:nvSpPr>
          <p:spPr bwMode="gray">
            <a:xfrm>
              <a:off x="6226737" y="2458462"/>
              <a:ext cx="2514325" cy="830997"/>
            </a:xfrm>
            <a:prstGeom prst="rect">
              <a:avLst/>
            </a:prstGeom>
          </p:spPr>
          <p:txBody>
            <a:bodyPr wrap="square">
              <a:spAutoFit/>
            </a:bodyPr>
            <a:lstStyle/>
            <a:p>
              <a:pPr algn="l"/>
              <a:r>
                <a:rPr lang="en-US" sz="1200" dirty="0" smtClean="0">
                  <a:solidFill>
                    <a:srgbClr val="FFFFFF"/>
                  </a:solidFill>
                  <a:latin typeface="Gotham-Book"/>
                  <a:cs typeface="Gotham-Book"/>
                  <a:sym typeface="Gill Sans" charset="0"/>
                </a:rPr>
                <a:t>I am an avid runner. I love running. It makes me feel better both mentally and physically. It is a great way to relieve stress</a:t>
              </a:r>
              <a:endParaRPr lang="en-US" sz="1200" dirty="0" smtClean="0">
                <a:solidFill>
                  <a:srgbClr val="FFFFFF"/>
                </a:solidFill>
                <a:latin typeface="Gotham-Book"/>
                <a:cs typeface="Gotham-Book"/>
              </a:endParaRPr>
            </a:p>
          </p:txBody>
        </p:sp>
        <p:pic>
          <p:nvPicPr>
            <p:cNvPr id="40" name="Picture 39" descr="quotes_white_close.png"/>
            <p:cNvPicPr>
              <a:picLocks noChangeAspect="1"/>
            </p:cNvPicPr>
            <p:nvPr/>
          </p:nvPicPr>
          <p:blipFill>
            <a:blip r:embed="rId2">
              <a:alphaModFix/>
            </a:blip>
            <a:stretch>
              <a:fillRect/>
            </a:stretch>
          </p:blipFill>
          <p:spPr bwMode="gray">
            <a:xfrm>
              <a:off x="8526274" y="3159372"/>
              <a:ext cx="255108" cy="198898"/>
            </a:xfrm>
            <a:prstGeom prst="rect">
              <a:avLst/>
            </a:prstGeom>
            <a:noFill/>
          </p:spPr>
        </p:pic>
        <p:pic>
          <p:nvPicPr>
            <p:cNvPr id="41" name="Picture 40"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9" name="Group 24"/>
          <p:cNvGrpSpPr/>
          <p:nvPr/>
        </p:nvGrpSpPr>
        <p:grpSpPr>
          <a:xfrm>
            <a:off x="6275614" y="1709374"/>
            <a:ext cx="2868386" cy="1447501"/>
            <a:chOff x="6023365" y="2118350"/>
            <a:chExt cx="2868386" cy="1447501"/>
          </a:xfrm>
        </p:grpSpPr>
        <p:sp>
          <p:nvSpPr>
            <p:cNvPr id="30" name="Rectangle 29"/>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279763" y="2365522"/>
              <a:ext cx="2414835" cy="1200329"/>
            </a:xfrm>
            <a:prstGeom prst="rect">
              <a:avLst/>
            </a:prstGeom>
          </p:spPr>
          <p:txBody>
            <a:bodyPr wrap="square">
              <a:spAutoFit/>
            </a:bodyPr>
            <a:lstStyle/>
            <a:p>
              <a:pPr marL="0" lvl="1" algn="l"/>
              <a:r>
                <a:rPr lang="en-US" sz="1200" dirty="0" smtClean="0">
                  <a:solidFill>
                    <a:schemeClr val="bg1"/>
                  </a:solidFill>
                  <a:latin typeface="Gotham-Book"/>
                  <a:cs typeface="Gotham-Book"/>
                </a:rPr>
                <a:t>health is…exercise, eating right, taking care of yourself and long term war on your body”</a:t>
              </a:r>
            </a:p>
            <a:p>
              <a:pPr marL="0" lvl="1" algn="l"/>
              <a:endParaRPr lang="en-US" sz="1200" dirty="0" smtClean="0">
                <a:solidFill>
                  <a:schemeClr val="bg1"/>
                </a:solidFill>
                <a:latin typeface="Gotham-Book"/>
                <a:cs typeface="Gotham-Book"/>
              </a:endParaRPr>
            </a:p>
            <a:p>
              <a:pPr algn="l"/>
              <a:endParaRPr lang="en-US" sz="1200" dirty="0" smtClean="0">
                <a:solidFill>
                  <a:schemeClr val="bg1"/>
                </a:solidFill>
                <a:latin typeface="Gotham-Book"/>
                <a:ea typeface="Arial"/>
                <a:cs typeface="Gotham-Book"/>
              </a:endParaRPr>
            </a:p>
          </p:txBody>
        </p:sp>
        <p:pic>
          <p:nvPicPr>
            <p:cNvPr id="32" name="Picture 31"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43" name="Picture 4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23" name="Picture 22" descr="Part E- Running.jpg"/>
          <p:cNvPicPr>
            <a:picLocks noChangeAspect="1"/>
          </p:cNvPicPr>
          <p:nvPr/>
        </p:nvPicPr>
        <p:blipFill>
          <a:blip r:embed="rId4"/>
          <a:stretch>
            <a:fillRect/>
          </a:stretch>
        </p:blipFill>
        <p:spPr>
          <a:xfrm rot="16200000" flipH="1">
            <a:off x="7211241" y="2950014"/>
            <a:ext cx="1446770" cy="2418749"/>
          </a:xfrm>
          <a:prstGeom prst="rect">
            <a:avLst/>
          </a:prstGeom>
        </p:spPr>
      </p:pic>
      <p:pic>
        <p:nvPicPr>
          <p:cNvPr id="24" name="Picture 23" descr="Bike.jpg"/>
          <p:cNvPicPr>
            <a:picLocks noChangeAspect="1"/>
          </p:cNvPicPr>
          <p:nvPr/>
        </p:nvPicPr>
        <p:blipFill>
          <a:blip r:embed="rId5"/>
          <a:stretch>
            <a:fillRect/>
          </a:stretch>
        </p:blipFill>
        <p:spPr>
          <a:xfrm>
            <a:off x="2710665" y="3957364"/>
            <a:ext cx="2679700" cy="1790700"/>
          </a:xfrm>
          <a:prstGeom prst="rect">
            <a:avLst/>
          </a:prstGeom>
        </p:spPr>
      </p:pic>
      <p:pic>
        <p:nvPicPr>
          <p:cNvPr id="26" name="Picture 25" descr="PartDKitchenCabinet.JPG"/>
          <p:cNvPicPr>
            <a:picLocks noChangeAspect="1"/>
          </p:cNvPicPr>
          <p:nvPr/>
        </p:nvPicPr>
        <p:blipFill>
          <a:blip r:embed="rId6"/>
          <a:srcRect l="7753" t="34374" r="37899" b="29208"/>
          <a:stretch>
            <a:fillRect/>
          </a:stretch>
        </p:blipFill>
        <p:spPr>
          <a:xfrm>
            <a:off x="6517506" y="491906"/>
            <a:ext cx="1626588" cy="1089960"/>
          </a:xfrm>
          <a:prstGeom prst="rect">
            <a:avLst/>
          </a:prstGeom>
        </p:spPr>
      </p:pic>
      <p:pic>
        <p:nvPicPr>
          <p:cNvPr id="27" name="Picture 26" descr="PartDKitchenCabinet.JPG"/>
          <p:cNvPicPr>
            <a:picLocks noChangeAspect="1"/>
          </p:cNvPicPr>
          <p:nvPr/>
        </p:nvPicPr>
        <p:blipFill>
          <a:blip r:embed="rId6"/>
          <a:srcRect l="59631" r="20118" b="70087"/>
          <a:stretch>
            <a:fillRect/>
          </a:stretch>
        </p:blipFill>
        <p:spPr>
          <a:xfrm>
            <a:off x="8121811" y="512436"/>
            <a:ext cx="723987" cy="106943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space savers</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create more space in cluttered bathrooms</a:t>
              </a:r>
              <a:endParaRPr lang="en-US" sz="1200" dirty="0" smtClean="0">
                <a:solidFill>
                  <a:srgbClr val="000000"/>
                </a:solidFill>
                <a:latin typeface="Gotham-Book"/>
                <a:cs typeface="Gotham-Book"/>
              </a:endParaRPr>
            </a:p>
          </p:txBody>
        </p:sp>
      </p:grpSp>
      <p:grpSp>
        <p:nvGrpSpPr>
          <p:cNvPr id="3" name="Group 25"/>
          <p:cNvGrpSpPr/>
          <p:nvPr/>
        </p:nvGrpSpPr>
        <p:grpSpPr>
          <a:xfrm>
            <a:off x="3666406" y="5206314"/>
            <a:ext cx="5266944" cy="1182148"/>
            <a:chOff x="3435342" y="1808240"/>
            <a:chExt cx="5403412" cy="1182148"/>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chemeClr val="tx1"/>
                  </a:solidFill>
                  <a:latin typeface="Gotham-Book"/>
                  <a:cs typeface="Gotham-Book"/>
                </a:rPr>
                <a:t>product junkie</a:t>
              </a:r>
            </a:p>
            <a:p>
              <a:pPr>
                <a:spcBef>
                  <a:spcPts val="800"/>
                </a:spcBef>
              </a:pPr>
              <a:r>
                <a:rPr lang="en-US" sz="1200" dirty="0" smtClean="0">
                  <a:solidFill>
                    <a:schemeClr val="tx1"/>
                  </a:solidFill>
                  <a:latin typeface="Gotham-Book"/>
                  <a:cs typeface="Gotham-Book"/>
                </a:rPr>
                <a:t>time crunched</a:t>
              </a:r>
            </a:p>
            <a:p>
              <a:pPr>
                <a:spcBef>
                  <a:spcPts val="800"/>
                </a:spcBef>
              </a:pPr>
              <a:endParaRPr lang="en-US" sz="1200" dirty="0">
                <a:solidFill>
                  <a:srgbClr val="000000"/>
                </a:solidFill>
                <a:latin typeface="Gotham-Book"/>
                <a:cs typeface="Gotham-Book"/>
              </a:endParaRPr>
            </a:p>
          </p:txBody>
        </p:sp>
      </p:grpSp>
      <p:grpSp>
        <p:nvGrpSpPr>
          <p:cNvPr id="4" name="Group 25"/>
          <p:cNvGrpSpPr/>
          <p:nvPr/>
        </p:nvGrpSpPr>
        <p:grpSpPr>
          <a:xfrm>
            <a:off x="3666406" y="3940666"/>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product \ ideas</a:t>
              </a:r>
            </a:p>
          </p:txBody>
        </p:sp>
      </p:grpSp>
      <p:grpSp>
        <p:nvGrpSpPr>
          <p:cNvPr id="6" name="Group 11"/>
          <p:cNvGrpSpPr/>
          <p:nvPr/>
        </p:nvGrpSpPr>
        <p:grpSpPr>
          <a:xfrm>
            <a:off x="3666406" y="2671336"/>
            <a:ext cx="5266944" cy="626314"/>
            <a:chOff x="3435342" y="1820335"/>
            <a:chExt cx="5403412" cy="626314"/>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602125"/>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buFont typeface="Arial"/>
                <a:buChar char="•"/>
              </a:pPr>
              <a:r>
                <a:rPr lang="en-US" sz="1300" dirty="0" smtClean="0">
                  <a:solidFill>
                    <a:srgbClr val="000000"/>
                  </a:solidFill>
                  <a:latin typeface="Gotham-Book"/>
                  <a:ea typeface="Verdana"/>
                  <a:cs typeface="Gotham-Book"/>
                </a:rPr>
                <a:t>lack of space / clutter of products in the bathroom</a:t>
              </a: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425758"/>
            <a:ext cx="5169470" cy="915031"/>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wireless hair dryer or other beauty appliance</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wall-mounted product dispenser that consolidates several products</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28172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938719"/>
            </a:xfrm>
            <a:prstGeom prst="rect">
              <a:avLst/>
            </a:prstGeom>
          </p:spPr>
          <p:txBody>
            <a:bodyPr wrap="square">
              <a:spAutoFit/>
            </a:bodyPr>
            <a:lstStyle/>
            <a:p>
              <a:pPr lvl="0"/>
              <a:r>
                <a:rPr lang="en-US" sz="1100" i="1" dirty="0" smtClean="0">
                  <a:solidFill>
                    <a:schemeClr val="bg1"/>
                  </a:solidFill>
                  <a:latin typeface="Gothic-book"/>
                  <a:cs typeface="Gothic-book"/>
                </a:rPr>
                <a:t>there is definitely not enough space! I don’t even have a medicine cabinet Things still fall on the floor, or just get left out on the sink’s edge instead of going back into the baskets</a:t>
              </a:r>
              <a:endParaRPr lang="en-US" sz="1100" dirty="0">
                <a:solidFill>
                  <a:schemeClr val="bg1"/>
                </a:solidFill>
                <a:latin typeface="Gothic-book"/>
                <a:cs typeface="Gothic-book"/>
              </a:endParaRPr>
            </a:p>
          </p:txBody>
        </p:sp>
        <p:pic>
          <p:nvPicPr>
            <p:cNvPr id="32" name="Picture 31" descr="quotes_white_close.png"/>
            <p:cNvPicPr>
              <a:picLocks noChangeAspect="1"/>
            </p:cNvPicPr>
            <p:nvPr/>
          </p:nvPicPr>
          <p:blipFill>
            <a:blip r:embed="rId2">
              <a:alphaModFix/>
            </a:blip>
            <a:stretch>
              <a:fillRect/>
            </a:stretch>
          </p:blipFill>
          <p:spPr bwMode="gray">
            <a:xfrm>
              <a:off x="8526274" y="332596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3" name="Group 22"/>
          <p:cNvGrpSpPr/>
          <p:nvPr/>
        </p:nvGrpSpPr>
        <p:grpSpPr>
          <a:xfrm>
            <a:off x="375742" y="4860392"/>
            <a:ext cx="914400" cy="1380001"/>
            <a:chOff x="5600886" y="4281115"/>
            <a:chExt cx="914400" cy="1380001"/>
          </a:xfrm>
        </p:grpSpPr>
        <p:sp>
          <p:nvSpPr>
            <p:cNvPr id="25"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7"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2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4"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5"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6" name="Straight Connector 35"/>
          <p:cNvCxnSpPr/>
          <p:nvPr/>
        </p:nvCxnSpPr>
        <p:spPr bwMode="auto">
          <a:xfrm rot="5400000">
            <a:off x="896946"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7" name="TextBox 36"/>
          <p:cNvSpPr txBox="1"/>
          <p:nvPr/>
        </p:nvSpPr>
        <p:spPr>
          <a:xfrm>
            <a:off x="1300968" y="5399294"/>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0" name="Oval 39"/>
          <p:cNvSpPr/>
          <p:nvPr/>
        </p:nvSpPr>
        <p:spPr bwMode="auto">
          <a:xfrm>
            <a:off x="2425871" y="5414511"/>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1" name="Picture 40" descr="AnnaYu_Step5.JPG"/>
          <p:cNvPicPr>
            <a:picLocks noChangeAspect="1"/>
          </p:cNvPicPr>
          <p:nvPr/>
        </p:nvPicPr>
        <p:blipFill>
          <a:blip r:embed="rId5"/>
          <a:stretch>
            <a:fillRect/>
          </a:stretch>
        </p:blipFill>
        <p:spPr>
          <a:xfrm>
            <a:off x="331758" y="958032"/>
            <a:ext cx="2471455" cy="1853591"/>
          </a:xfrm>
          <a:prstGeom prst="rect">
            <a:avLst/>
          </a:prstGeom>
        </p:spPr>
      </p:pic>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all-in-one</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one product that saves space, time and money</a:t>
              </a:r>
              <a:endParaRPr lang="en-US" sz="1200" dirty="0" smtClean="0">
                <a:solidFill>
                  <a:srgbClr val="000000"/>
                </a:solidFill>
                <a:latin typeface="Gotham-Book"/>
                <a:cs typeface="Gotham-Book"/>
              </a:endParaRPr>
            </a:p>
          </p:txBody>
        </p:sp>
      </p:grpSp>
      <p:grpSp>
        <p:nvGrpSpPr>
          <p:cNvPr id="3" name="Group 25"/>
          <p:cNvGrpSpPr/>
          <p:nvPr/>
        </p:nvGrpSpPr>
        <p:grpSpPr>
          <a:xfrm>
            <a:off x="3666406" y="5206314"/>
            <a:ext cx="5266944"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one and done</a:t>
              </a:r>
            </a:p>
            <a:p>
              <a:pPr>
                <a:spcBef>
                  <a:spcPts val="800"/>
                </a:spcBef>
              </a:pPr>
              <a:r>
                <a:rPr lang="en-US" sz="1200" dirty="0" smtClean="0">
                  <a:solidFill>
                    <a:srgbClr val="000000"/>
                  </a:solidFill>
                  <a:latin typeface="Gotham-Book"/>
                  <a:cs typeface="Gotham-Book"/>
                </a:rPr>
                <a:t>moderator</a:t>
              </a:r>
              <a:endParaRPr lang="en-US" sz="1200" dirty="0">
                <a:solidFill>
                  <a:srgbClr val="000000"/>
                </a:solidFill>
                <a:latin typeface="Gotham-Book"/>
                <a:cs typeface="Gotham-Book"/>
              </a:endParaRPr>
            </a:p>
          </p:txBody>
        </p:sp>
      </p:grpSp>
      <p:grpSp>
        <p:nvGrpSpPr>
          <p:cNvPr id="4" name="Group 25"/>
          <p:cNvGrpSpPr/>
          <p:nvPr/>
        </p:nvGrpSpPr>
        <p:grpSpPr>
          <a:xfrm>
            <a:off x="3666406" y="4073578"/>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concept ideas</a:t>
              </a:r>
            </a:p>
          </p:txBody>
        </p:sp>
      </p:grpSp>
      <p:grpSp>
        <p:nvGrpSpPr>
          <p:cNvPr id="6" name="Group 11"/>
          <p:cNvGrpSpPr/>
          <p:nvPr/>
        </p:nvGrpSpPr>
        <p:grpSpPr>
          <a:xfrm>
            <a:off x="3666406" y="2671336"/>
            <a:ext cx="5266944" cy="1129016"/>
            <a:chOff x="3435342" y="1820335"/>
            <a:chExt cx="5403412" cy="1129016"/>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1104827"/>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bathrooms are cluttered</a:t>
              </a:r>
            </a:p>
            <a:p>
              <a:pPr algn="l">
                <a:spcBef>
                  <a:spcPts val="800"/>
                </a:spcBef>
              </a:pPr>
              <a:r>
                <a:rPr lang="en-US" sz="1300" dirty="0" smtClean="0">
                  <a:solidFill>
                    <a:srgbClr val="000000"/>
                  </a:solidFill>
                  <a:latin typeface="Gotham-Book"/>
                  <a:ea typeface="Verdana"/>
                  <a:cs typeface="Gotham-Book"/>
                </a:rPr>
                <a:t>consumers wary of spending more on products they may not need</a:t>
              </a: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425758"/>
            <a:ext cx="5169470" cy="730365"/>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foundation that is also </a:t>
            </a:r>
            <a:r>
              <a:rPr lang="en-US" sz="1200" dirty="0" err="1" smtClean="0">
                <a:solidFill>
                  <a:schemeClr val="tx1"/>
                </a:solidFill>
                <a:latin typeface="Gotham-Book"/>
                <a:cs typeface="Gotham-Book"/>
              </a:rPr>
              <a:t>spf</a:t>
            </a:r>
            <a:r>
              <a:rPr lang="en-US" sz="1200" dirty="0" smtClean="0">
                <a:solidFill>
                  <a:schemeClr val="tx1"/>
                </a:solidFill>
                <a:latin typeface="Gotham-Book"/>
                <a:cs typeface="Gotham-Book"/>
              </a:rPr>
              <a:t>, moisturizer, toner</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hair product that styles, conditions, washes and dries</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62125" y="3041191"/>
            <a:ext cx="2868386" cy="1176601"/>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5"/>
              <a:ext cx="2514325" cy="533297"/>
            </a:xfrm>
            <a:prstGeom prst="rect">
              <a:avLst/>
            </a:prstGeom>
          </p:spPr>
          <p:txBody>
            <a:bodyPr wrap="square">
              <a:spAutoFit/>
            </a:bodyPr>
            <a:lstStyle/>
            <a:p>
              <a:pPr algn="l">
                <a:spcBef>
                  <a:spcPts val="1100"/>
                </a:spcBef>
              </a:pPr>
              <a:r>
                <a:rPr lang="en-US" sz="1100" dirty="0" smtClean="0">
                  <a:solidFill>
                    <a:srgbClr val="FFFFFF"/>
                  </a:solidFill>
                  <a:latin typeface="Gotham-book"/>
                  <a:cs typeface="Gotham-book"/>
                </a:rPr>
                <a:t> I would love to have a product that has multiple benefits </a:t>
              </a:r>
            </a:p>
          </p:txBody>
        </p:sp>
        <p:pic>
          <p:nvPicPr>
            <p:cNvPr id="32" name="Picture 31"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3" name="Group 22"/>
          <p:cNvGrpSpPr/>
          <p:nvPr/>
        </p:nvGrpSpPr>
        <p:grpSpPr>
          <a:xfrm>
            <a:off x="375742" y="4860392"/>
            <a:ext cx="914400" cy="1380001"/>
            <a:chOff x="5600886" y="4281115"/>
            <a:chExt cx="914400" cy="1380001"/>
          </a:xfrm>
        </p:grpSpPr>
        <p:sp>
          <p:nvSpPr>
            <p:cNvPr id="26"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7"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2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4"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5"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6" name="Straight Connector 35"/>
          <p:cNvCxnSpPr/>
          <p:nvPr/>
        </p:nvCxnSpPr>
        <p:spPr bwMode="auto">
          <a:xfrm rot="5400000">
            <a:off x="896946"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7" name="TextBox 36"/>
          <p:cNvSpPr txBox="1"/>
          <p:nvPr/>
        </p:nvSpPr>
        <p:spPr>
          <a:xfrm>
            <a:off x="1300968" y="484229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8" name="Oval 37"/>
          <p:cNvSpPr/>
          <p:nvPr/>
        </p:nvSpPr>
        <p:spPr bwMode="auto">
          <a:xfrm>
            <a:off x="2245350"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0" name="Oval 39"/>
          <p:cNvSpPr/>
          <p:nvPr/>
        </p:nvSpPr>
        <p:spPr bwMode="auto">
          <a:xfrm>
            <a:off x="2425871" y="5414511"/>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2" name="Picture 41"/>
          <p:cNvPicPr>
            <a:picLocks noChangeAspect="1"/>
          </p:cNvPicPr>
          <p:nvPr/>
        </p:nvPicPr>
        <p:blipFill>
          <a:blip r:embed="rId5"/>
          <a:stretch>
            <a:fillRect/>
          </a:stretch>
        </p:blipFill>
        <p:spPr>
          <a:xfrm>
            <a:off x="271870" y="1169689"/>
            <a:ext cx="2781861" cy="1854574"/>
          </a:xfrm>
          <a:prstGeom prst="rect">
            <a:avLst/>
          </a:prstGeom>
        </p:spPr>
      </p:pic>
      <p:sp>
        <p:nvSpPr>
          <p:cNvPr id="43" name="TextBox 42"/>
          <p:cNvSpPr txBox="1"/>
          <p:nvPr/>
        </p:nvSpPr>
        <p:spPr>
          <a:xfrm>
            <a:off x="1297394" y="507267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on the go</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help speed up the morning routine by making part of it portable</a:t>
              </a:r>
              <a:endParaRPr lang="en-US" sz="1200" dirty="0" smtClean="0">
                <a:solidFill>
                  <a:srgbClr val="000000"/>
                </a:solidFill>
                <a:latin typeface="Gotham-Book"/>
                <a:cs typeface="Gotham-Book"/>
              </a:endParaRPr>
            </a:p>
          </p:txBody>
        </p:sp>
      </p:grpSp>
      <p:grpSp>
        <p:nvGrpSpPr>
          <p:cNvPr id="3" name="Group 25"/>
          <p:cNvGrpSpPr/>
          <p:nvPr/>
        </p:nvGrpSpPr>
        <p:grpSpPr>
          <a:xfrm>
            <a:off x="3666406" y="5206314"/>
            <a:ext cx="5266944" cy="1182148"/>
            <a:chOff x="3435342" y="1808240"/>
            <a:chExt cx="5403412" cy="1182148"/>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chemeClr val="tx1"/>
                  </a:solidFill>
                  <a:latin typeface="Gotham-Book"/>
                  <a:cs typeface="Gotham-Book"/>
                </a:rPr>
                <a:t>time crunched</a:t>
              </a:r>
            </a:p>
            <a:p>
              <a:pPr>
                <a:spcBef>
                  <a:spcPts val="800"/>
                </a:spcBef>
              </a:pPr>
              <a:r>
                <a:rPr lang="en-US" sz="1200" dirty="0" smtClean="0">
                  <a:solidFill>
                    <a:schemeClr val="tx1"/>
                  </a:solidFill>
                  <a:latin typeface="Gotham-Book"/>
                  <a:cs typeface="Gotham-Book"/>
                </a:rPr>
                <a:t>one and done</a:t>
              </a:r>
            </a:p>
            <a:p>
              <a:pPr>
                <a:spcBef>
                  <a:spcPts val="800"/>
                </a:spcBef>
              </a:pPr>
              <a:r>
                <a:rPr lang="en-US" sz="1200" dirty="0" smtClean="0">
                  <a:solidFill>
                    <a:schemeClr val="tx1"/>
                  </a:solidFill>
                  <a:latin typeface="Gotham-Book"/>
                  <a:cs typeface="Gotham-Book"/>
                </a:rPr>
                <a:t>moderator</a:t>
              </a:r>
            </a:p>
          </p:txBody>
        </p:sp>
      </p:grpSp>
      <p:grpSp>
        <p:nvGrpSpPr>
          <p:cNvPr id="4" name="Group 25"/>
          <p:cNvGrpSpPr/>
          <p:nvPr/>
        </p:nvGrpSpPr>
        <p:grpSpPr>
          <a:xfrm>
            <a:off x="3666406" y="4073578"/>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concept ideas</a:t>
              </a:r>
            </a:p>
          </p:txBody>
        </p:sp>
      </p:grpSp>
      <p:grpSp>
        <p:nvGrpSpPr>
          <p:cNvPr id="6" name="Group 11"/>
          <p:cNvGrpSpPr/>
          <p:nvPr/>
        </p:nvGrpSpPr>
        <p:grpSpPr>
          <a:xfrm>
            <a:off x="3666406" y="2671336"/>
            <a:ext cx="5266944" cy="928961"/>
            <a:chOff x="3435342" y="1820335"/>
            <a:chExt cx="5403412" cy="928961"/>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904772"/>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busy schedules </a:t>
              </a:r>
            </a:p>
            <a:p>
              <a:pPr algn="l">
                <a:spcBef>
                  <a:spcPts val="800"/>
                </a:spcBef>
              </a:pPr>
              <a:r>
                <a:rPr lang="en-US" sz="1300" dirty="0" smtClean="0">
                  <a:solidFill>
                    <a:srgbClr val="000000"/>
                  </a:solidFill>
                  <a:latin typeface="Gotham-Book"/>
                  <a:ea typeface="Verdana"/>
                  <a:cs typeface="Gotham-Book"/>
                </a:rPr>
                <a:t>too many steps in a beauty routine</a:t>
              </a: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425758"/>
            <a:ext cx="5169470" cy="507227"/>
          </a:xfrm>
          <a:prstGeom prst="rect">
            <a:avLst/>
          </a:prstGeom>
        </p:spPr>
        <p:txBody>
          <a:bodyPr wrap="square" lIns="91440" tIns="49231" rIns="91440" bIns="49231" anchor="t" anchorCtr="0">
            <a:spAutoFit/>
          </a:bodyPr>
          <a:lstStyle/>
          <a:p>
            <a:pPr marL="171450" indent="-171450" algn="l">
              <a:spcBef>
                <a:spcPts val="300"/>
              </a:spcBef>
              <a:tabLst>
                <a:tab pos="1476375" algn="l"/>
              </a:tabLst>
            </a:pPr>
            <a:r>
              <a:rPr lang="en-US" sz="1200" dirty="0" smtClean="0">
                <a:solidFill>
                  <a:schemeClr val="tx1"/>
                </a:solidFill>
                <a:latin typeface="Gotham-Book"/>
                <a:cs typeface="Gotham-Book"/>
              </a:rPr>
              <a:t>portable pods with cosmetics or lotion</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1277273"/>
            </a:xfrm>
            <a:prstGeom prst="rect">
              <a:avLst/>
            </a:prstGeom>
          </p:spPr>
          <p:txBody>
            <a:bodyPr wrap="square">
              <a:spAutoFit/>
            </a:bodyPr>
            <a:lstStyle/>
            <a:p>
              <a:pPr algn="l">
                <a:spcBef>
                  <a:spcPts val="1100"/>
                </a:spcBef>
              </a:pPr>
              <a:r>
                <a:rPr lang="en-US" sz="1100" dirty="0" smtClean="0">
                  <a:solidFill>
                    <a:srgbClr val="FFFFFF"/>
                  </a:solidFill>
                  <a:latin typeface="Gotham-book"/>
                  <a:cs typeface="Gotham-book"/>
                </a:rPr>
                <a:t> If I find myself short on time I am known to put my hair up in a clip and just use the curling iron on bangs.  I never do not do make-up but if I am traveling with my husband I have been know to apply make-up in the car. </a:t>
              </a:r>
            </a:p>
          </p:txBody>
        </p:sp>
        <p:pic>
          <p:nvPicPr>
            <p:cNvPr id="32" name="Picture 31" descr="quotes_white_close.png"/>
            <p:cNvPicPr>
              <a:picLocks noChangeAspect="1"/>
            </p:cNvPicPr>
            <p:nvPr/>
          </p:nvPicPr>
          <p:blipFill>
            <a:blip r:embed="rId2">
              <a:alphaModFix/>
            </a:blip>
            <a:stretch>
              <a:fillRect/>
            </a:stretch>
          </p:blipFill>
          <p:spPr bwMode="gray">
            <a:xfrm>
              <a:off x="8526274" y="332596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23" name="Picture 22"/>
          <p:cNvPicPr>
            <a:picLocks noChangeAspect="1"/>
          </p:cNvPicPr>
          <p:nvPr/>
        </p:nvPicPr>
        <p:blipFill>
          <a:blip r:embed="rId4">
            <a:lum bright="17000" contrast="9000"/>
          </a:blip>
          <a:stretch>
            <a:fillRect/>
          </a:stretch>
        </p:blipFill>
        <p:spPr>
          <a:xfrm>
            <a:off x="258234" y="1049140"/>
            <a:ext cx="2813145" cy="2051737"/>
          </a:xfrm>
          <a:prstGeom prst="rect">
            <a:avLst/>
          </a:prstGeom>
        </p:spPr>
      </p:pic>
      <p:grpSp>
        <p:nvGrpSpPr>
          <p:cNvPr id="26" name="Group 25"/>
          <p:cNvGrpSpPr/>
          <p:nvPr/>
        </p:nvGrpSpPr>
        <p:grpSpPr>
          <a:xfrm>
            <a:off x="375742" y="4860392"/>
            <a:ext cx="914400" cy="1380001"/>
            <a:chOff x="5600886" y="4281115"/>
            <a:chExt cx="914400" cy="1380001"/>
          </a:xfrm>
        </p:grpSpPr>
        <p:sp>
          <p:nvSpPr>
            <p:cNvPr id="27"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9"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4"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5"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6"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7" name="Straight Connector 36"/>
          <p:cNvCxnSpPr/>
          <p:nvPr/>
        </p:nvCxnSpPr>
        <p:spPr bwMode="auto">
          <a:xfrm rot="5400000">
            <a:off x="896946" y="5530961"/>
            <a:ext cx="1838083" cy="1588"/>
          </a:xfrm>
          <a:prstGeom prst="line">
            <a:avLst/>
          </a:prstGeom>
          <a:blipFill dpi="0" rotWithShape="0">
            <a:blip r:embed="rId5"/>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8" name="TextBox 37"/>
          <p:cNvSpPr txBox="1"/>
          <p:nvPr/>
        </p:nvSpPr>
        <p:spPr>
          <a:xfrm>
            <a:off x="1300968" y="5143076"/>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9" name="Oval 38"/>
          <p:cNvSpPr/>
          <p:nvPr/>
        </p:nvSpPr>
        <p:spPr bwMode="auto">
          <a:xfrm>
            <a:off x="2245350" y="5009209"/>
            <a:ext cx="599540" cy="59954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1" name="Oval 40"/>
          <p:cNvSpPr/>
          <p:nvPr/>
        </p:nvSpPr>
        <p:spPr bwMode="auto">
          <a:xfrm>
            <a:off x="2425871" y="5414511"/>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prevention</a:t>
            </a:r>
            <a:endParaRPr lang="en-US" sz="2000" dirty="0">
              <a:latin typeface="Gotham-Book"/>
              <a:cs typeface="Gotham-Book"/>
            </a:endParaRPr>
          </a:p>
        </p:txBody>
      </p:sp>
      <p:grpSp>
        <p:nvGrpSpPr>
          <p:cNvPr id="2" name="Group 11"/>
          <p:cNvGrpSpPr/>
          <p:nvPr/>
        </p:nvGrpSpPr>
        <p:grpSpPr>
          <a:xfrm>
            <a:off x="3666406" y="1115206"/>
            <a:ext cx="5266944" cy="831499"/>
            <a:chOff x="3435342" y="1820335"/>
            <a:chExt cx="5403412" cy="831499"/>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807310"/>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600"/>
                </a:spcBef>
              </a:pPr>
              <a:r>
                <a:rPr lang="en-US" sz="1200" dirty="0" smtClean="0">
                  <a:solidFill>
                    <a:srgbClr val="000000"/>
                  </a:solidFill>
                  <a:latin typeface="Gotham-Book"/>
                  <a:cs typeface="Gotham-Book"/>
                </a:rPr>
                <a:t>daily doses of prevention to ease peace of mind</a:t>
              </a:r>
            </a:p>
            <a:p>
              <a:pPr>
                <a:spcBef>
                  <a:spcPts val="800"/>
                </a:spcBef>
              </a:pPr>
              <a:endParaRPr lang="en-US" sz="1200" dirty="0" smtClean="0">
                <a:solidFill>
                  <a:srgbClr val="000000"/>
                </a:solidFill>
                <a:latin typeface="Gotham-Book"/>
                <a:cs typeface="Gotham-Book"/>
              </a:endParaRPr>
            </a:p>
          </p:txBody>
        </p:sp>
      </p:grpSp>
      <p:grpSp>
        <p:nvGrpSpPr>
          <p:cNvPr id="3" name="Group 25"/>
          <p:cNvGrpSpPr/>
          <p:nvPr/>
        </p:nvGrpSpPr>
        <p:grpSpPr>
          <a:xfrm>
            <a:off x="3666406" y="5206314"/>
            <a:ext cx="5266944" cy="1182148"/>
            <a:chOff x="3435342" y="1808240"/>
            <a:chExt cx="5403412" cy="1182148"/>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1145864"/>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fitness nut</a:t>
              </a:r>
            </a:p>
            <a:p>
              <a:pPr>
                <a:spcBef>
                  <a:spcPts val="800"/>
                </a:spcBef>
              </a:pPr>
              <a:r>
                <a:rPr lang="en-US" sz="1200" dirty="0" smtClean="0">
                  <a:solidFill>
                    <a:srgbClr val="000000"/>
                  </a:solidFill>
                  <a:latin typeface="Gotham-Book"/>
                  <a:cs typeface="Gotham-Book"/>
                </a:rPr>
                <a:t>moderator</a:t>
              </a:r>
            </a:p>
            <a:p>
              <a:pPr>
                <a:spcBef>
                  <a:spcPts val="800"/>
                </a:spcBef>
              </a:pPr>
              <a:r>
                <a:rPr lang="en-US" sz="1200" dirty="0" smtClean="0">
                  <a:solidFill>
                    <a:srgbClr val="000000"/>
                  </a:solidFill>
                  <a:latin typeface="Gotham-Book"/>
                  <a:cs typeface="Gotham-Book"/>
                </a:rPr>
                <a:t>holistic</a:t>
              </a:r>
              <a:endParaRPr lang="en-US" sz="1200" dirty="0">
                <a:solidFill>
                  <a:srgbClr val="000000"/>
                </a:solidFill>
                <a:latin typeface="Gotham-Book"/>
                <a:cs typeface="Gotham-Book"/>
              </a:endParaRPr>
            </a:p>
          </p:txBody>
        </p:sp>
      </p:grpSp>
      <p:grpSp>
        <p:nvGrpSpPr>
          <p:cNvPr id="4" name="Group 25"/>
          <p:cNvGrpSpPr/>
          <p:nvPr/>
        </p:nvGrpSpPr>
        <p:grpSpPr>
          <a:xfrm>
            <a:off x="3666406" y="4073578"/>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concept ideas</a:t>
              </a:r>
            </a:p>
          </p:txBody>
        </p:sp>
      </p:grpSp>
      <p:grpSp>
        <p:nvGrpSpPr>
          <p:cNvPr id="6" name="Group 11"/>
          <p:cNvGrpSpPr/>
          <p:nvPr/>
        </p:nvGrpSpPr>
        <p:grpSpPr>
          <a:xfrm>
            <a:off x="3666406" y="2671336"/>
            <a:ext cx="5266944" cy="1154664"/>
            <a:chOff x="3435342" y="1820335"/>
            <a:chExt cx="5403412" cy="1154664"/>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1130475"/>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endParaRPr lang="en-US" sz="1300" dirty="0" smtClean="0">
                <a:solidFill>
                  <a:srgbClr val="000000"/>
                </a:solidFill>
                <a:latin typeface="Gotham-Book"/>
                <a:cs typeface="Gotham-Book"/>
              </a:endParaRPr>
            </a:p>
            <a:p>
              <a:pPr algn="l">
                <a:spcBef>
                  <a:spcPts val="600"/>
                </a:spcBef>
              </a:pPr>
              <a:r>
                <a:rPr lang="en-US" sz="1300" dirty="0" smtClean="0">
                  <a:solidFill>
                    <a:srgbClr val="000000"/>
                  </a:solidFill>
                  <a:latin typeface="Gotham-Book"/>
                  <a:cs typeface="Gotham-Book"/>
                </a:rPr>
                <a:t>fear of aging, illness and disease</a:t>
              </a:r>
            </a:p>
            <a:p>
              <a:pPr algn="l">
                <a:spcBef>
                  <a:spcPts val="600"/>
                </a:spcBef>
              </a:pPr>
              <a:r>
                <a:rPr lang="en-US" sz="1300" dirty="0" smtClean="0">
                  <a:solidFill>
                    <a:srgbClr val="000000"/>
                  </a:solidFill>
                  <a:latin typeface="Gotham-Book"/>
                  <a:cs typeface="Gotham-Book"/>
                </a:rPr>
                <a:t>fear of hair loss</a:t>
              </a:r>
            </a:p>
            <a:p>
              <a:pPr algn="l">
                <a:spcBef>
                  <a:spcPts val="600"/>
                </a:spcBef>
              </a:pPr>
              <a:endParaRPr lang="en-US" sz="1300" dirty="0" smtClean="0">
                <a:solidFill>
                  <a:schemeClr val="bg1"/>
                </a:solidFill>
                <a:latin typeface="Gotham-Book"/>
                <a:cs typeface="Gotham-Book"/>
              </a:endParaRPr>
            </a:p>
          </p:txBody>
        </p:sp>
      </p:grpSp>
      <p:sp>
        <p:nvSpPr>
          <p:cNvPr id="28" name="Content Placeholder 11"/>
          <p:cNvSpPr txBox="1">
            <a:spLocks/>
          </p:cNvSpPr>
          <p:nvPr/>
        </p:nvSpPr>
        <p:spPr>
          <a:xfrm>
            <a:off x="3719810" y="4425758"/>
            <a:ext cx="5169470" cy="953504"/>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vitamin or SPF infused cosmetics</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daily reminders or tips on preventative measures</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beauty and health news delivered digitally in the bathroom</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938719"/>
            </a:xfrm>
            <a:prstGeom prst="rect">
              <a:avLst/>
            </a:prstGeom>
          </p:spPr>
          <p:txBody>
            <a:bodyPr wrap="square">
              <a:spAutoFit/>
            </a:bodyPr>
            <a:lstStyle/>
            <a:p>
              <a:pPr algn="l">
                <a:spcBef>
                  <a:spcPts val="1100"/>
                </a:spcBef>
              </a:pPr>
              <a:r>
                <a:rPr lang="en-US" sz="1100" dirty="0" smtClean="0">
                  <a:solidFill>
                    <a:srgbClr val="FFFFFF"/>
                  </a:solidFill>
                  <a:latin typeface="Gotham-book"/>
                  <a:cs typeface="Gotham-book"/>
                </a:rPr>
                <a:t>I define Wellness as practices and routines that control or contribute to maximizing health.  This includes, but is not limited to…engaging in preventative care</a:t>
              </a:r>
            </a:p>
          </p:txBody>
        </p:sp>
        <p:pic>
          <p:nvPicPr>
            <p:cNvPr id="32" name="Picture 31"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3" name="Group 22"/>
          <p:cNvGrpSpPr/>
          <p:nvPr/>
        </p:nvGrpSpPr>
        <p:grpSpPr>
          <a:xfrm>
            <a:off x="375742" y="4860392"/>
            <a:ext cx="914400" cy="1380001"/>
            <a:chOff x="5600886" y="4281115"/>
            <a:chExt cx="914400" cy="1380001"/>
          </a:xfrm>
        </p:grpSpPr>
        <p:sp>
          <p:nvSpPr>
            <p:cNvPr id="26"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7"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29"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4"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5"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6" name="Straight Connector 35"/>
          <p:cNvCxnSpPr/>
          <p:nvPr/>
        </p:nvCxnSpPr>
        <p:spPr bwMode="auto">
          <a:xfrm rot="5400000">
            <a:off x="896946"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7" name="TextBox 36"/>
          <p:cNvSpPr txBox="1"/>
          <p:nvPr/>
        </p:nvSpPr>
        <p:spPr>
          <a:xfrm>
            <a:off x="1300968" y="4831160"/>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39" name="Oval 38"/>
          <p:cNvSpPr/>
          <p:nvPr/>
        </p:nvSpPr>
        <p:spPr bwMode="auto">
          <a:xfrm>
            <a:off x="1996451" y="5357209"/>
            <a:ext cx="584532" cy="584532"/>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H</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40" name="Oval 39"/>
          <p:cNvSpPr/>
          <p:nvPr/>
        </p:nvSpPr>
        <p:spPr bwMode="auto">
          <a:xfrm>
            <a:off x="2425871" y="5414511"/>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1" name="Picture 40"/>
          <p:cNvPicPr>
            <a:picLocks noChangeAspect="1"/>
          </p:cNvPicPr>
          <p:nvPr/>
        </p:nvPicPr>
        <p:blipFill>
          <a:blip r:embed="rId5"/>
          <a:stretch>
            <a:fillRect/>
          </a:stretch>
        </p:blipFill>
        <p:spPr>
          <a:xfrm>
            <a:off x="983716" y="1125038"/>
            <a:ext cx="1344759" cy="2019134"/>
          </a:xfrm>
          <a:prstGeom prst="rect">
            <a:avLst/>
          </a:prstGeom>
        </p:spPr>
      </p:pic>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p:cNvSpPr>
            <a:spLocks noGrp="1"/>
          </p:cNvSpPr>
          <p:nvPr>
            <p:ph type="title"/>
          </p:nvPr>
        </p:nvSpPr>
        <p:spPr>
          <a:xfrm>
            <a:off x="457200" y="274638"/>
            <a:ext cx="8229600" cy="655761"/>
          </a:xfrm>
        </p:spPr>
        <p:txBody>
          <a:bodyPr>
            <a:normAutofit/>
          </a:bodyPr>
          <a:lstStyle/>
          <a:p>
            <a:pPr algn="l"/>
            <a:r>
              <a:rPr lang="en-US" sz="2000" dirty="0" smtClean="0">
                <a:latin typeface="Gotham-Book"/>
                <a:cs typeface="Gotham-Book"/>
              </a:rPr>
              <a:t>socialize at home</a:t>
            </a:r>
            <a:endParaRPr lang="en-US" sz="2000" dirty="0">
              <a:latin typeface="Gotham-Book"/>
              <a:cs typeface="Gotham-Book"/>
            </a:endParaRPr>
          </a:p>
        </p:txBody>
      </p:sp>
      <p:grpSp>
        <p:nvGrpSpPr>
          <p:cNvPr id="2" name="Group 11"/>
          <p:cNvGrpSpPr/>
          <p:nvPr/>
        </p:nvGrpSpPr>
        <p:grpSpPr>
          <a:xfrm>
            <a:off x="3666406" y="1115206"/>
            <a:ext cx="5266944" cy="595537"/>
            <a:chOff x="3435342" y="1820335"/>
            <a:chExt cx="5403412" cy="595537"/>
          </a:xfrm>
        </p:grpSpPr>
        <p:sp>
          <p:nvSpPr>
            <p:cNvPr id="7" name="Rectangle 6"/>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8" name="Content Placeholder 11"/>
            <p:cNvSpPr txBox="1">
              <a:spLocks/>
            </p:cNvSpPr>
            <p:nvPr/>
          </p:nvSpPr>
          <p:spPr>
            <a:xfrm>
              <a:off x="3517296" y="1844524"/>
              <a:ext cx="5174412" cy="571348"/>
            </a:xfrm>
            <a:prstGeom prst="rect">
              <a:avLst/>
            </a:prstGeom>
          </p:spPr>
          <p:txBody>
            <a:bodyPr wrap="square" lIns="0" tIns="49231" rIns="0" bIns="49231" anchor="t" anchorCtr="0">
              <a:spAutoFit/>
            </a:bodyPr>
            <a:lstStyle/>
            <a:p>
              <a:pPr>
                <a:spcBef>
                  <a:spcPts val="600"/>
                </a:spcBef>
              </a:pPr>
              <a:r>
                <a:rPr lang="en-US" sz="1200" dirty="0" smtClean="0">
                  <a:solidFill>
                    <a:schemeClr val="bg1"/>
                  </a:solidFill>
                  <a:latin typeface="Gotham-Book"/>
                  <a:cs typeface="Gotham-Book"/>
                </a:rPr>
                <a:t>Concept</a:t>
              </a:r>
            </a:p>
            <a:p>
              <a:pPr>
                <a:spcBef>
                  <a:spcPts val="800"/>
                </a:spcBef>
              </a:pPr>
              <a:r>
                <a:rPr lang="en-US" sz="1200" dirty="0" smtClean="0">
                  <a:solidFill>
                    <a:srgbClr val="000000"/>
                  </a:solidFill>
                  <a:latin typeface="Gotham-Book"/>
                  <a:ea typeface="Verdana"/>
                  <a:cs typeface="Gotham-Book"/>
                </a:rPr>
                <a:t>replicate the social aspect of salon experiences</a:t>
              </a:r>
              <a:endParaRPr lang="en-US" sz="1200" dirty="0" smtClean="0">
                <a:solidFill>
                  <a:srgbClr val="000000"/>
                </a:solidFill>
                <a:latin typeface="Gotham-Book"/>
                <a:cs typeface="Gotham-Book"/>
              </a:endParaRPr>
            </a:p>
          </p:txBody>
        </p:sp>
      </p:grpSp>
      <p:grpSp>
        <p:nvGrpSpPr>
          <p:cNvPr id="3" name="Group 25"/>
          <p:cNvGrpSpPr/>
          <p:nvPr/>
        </p:nvGrpSpPr>
        <p:grpSpPr>
          <a:xfrm>
            <a:off x="3666406" y="5460316"/>
            <a:ext cx="5266944" cy="894890"/>
            <a:chOff x="3435342" y="1808240"/>
            <a:chExt cx="5403412" cy="894890"/>
          </a:xfrm>
        </p:grpSpPr>
        <p:sp>
          <p:nvSpPr>
            <p:cNvPr id="13" name="Rectangle 12"/>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14" name="Content Placeholder 11"/>
            <p:cNvSpPr txBox="1">
              <a:spLocks/>
            </p:cNvSpPr>
            <p:nvPr/>
          </p:nvSpPr>
          <p:spPr>
            <a:xfrm>
              <a:off x="3517295" y="1844524"/>
              <a:ext cx="5174412" cy="858606"/>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consumer type</a:t>
              </a:r>
            </a:p>
            <a:p>
              <a:pPr>
                <a:spcBef>
                  <a:spcPts val="800"/>
                </a:spcBef>
              </a:pPr>
              <a:r>
                <a:rPr lang="en-US" sz="1200" dirty="0" smtClean="0">
                  <a:solidFill>
                    <a:srgbClr val="000000"/>
                  </a:solidFill>
                  <a:latin typeface="Gotham-Book"/>
                  <a:cs typeface="Gotham-Book"/>
                </a:rPr>
                <a:t>holistic</a:t>
              </a:r>
            </a:p>
            <a:p>
              <a:pPr>
                <a:spcBef>
                  <a:spcPts val="800"/>
                </a:spcBef>
              </a:pPr>
              <a:r>
                <a:rPr lang="en-US" sz="1200" dirty="0" smtClean="0">
                  <a:solidFill>
                    <a:srgbClr val="000000"/>
                  </a:solidFill>
                  <a:latin typeface="Gotham-Book"/>
                  <a:cs typeface="Gotham-Book"/>
                </a:rPr>
                <a:t>moderator</a:t>
              </a:r>
              <a:endParaRPr lang="en-US" sz="1200" dirty="0">
                <a:solidFill>
                  <a:srgbClr val="000000"/>
                </a:solidFill>
                <a:latin typeface="Gotham-Book"/>
                <a:cs typeface="Gotham-Book"/>
              </a:endParaRPr>
            </a:p>
          </p:txBody>
        </p:sp>
      </p:grpSp>
      <p:grpSp>
        <p:nvGrpSpPr>
          <p:cNvPr id="4" name="Group 25"/>
          <p:cNvGrpSpPr/>
          <p:nvPr/>
        </p:nvGrpSpPr>
        <p:grpSpPr>
          <a:xfrm>
            <a:off x="3666406" y="4073578"/>
            <a:ext cx="5266944" cy="356809"/>
            <a:chOff x="3435342" y="1808240"/>
            <a:chExt cx="5403412" cy="356809"/>
          </a:xfrm>
        </p:grpSpPr>
        <p:sp>
          <p:nvSpPr>
            <p:cNvPr id="19" name="Rectangle 18"/>
            <p:cNvSpPr/>
            <p:nvPr/>
          </p:nvSpPr>
          <p:spPr bwMode="auto">
            <a:xfrm>
              <a:off x="3435342" y="1808240"/>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u="none" strike="noStrike" cap="none" normalizeH="0" baseline="0" dirty="0">
                <a:ln>
                  <a:noFill/>
                </a:ln>
                <a:solidFill>
                  <a:srgbClr val="6E7475"/>
                </a:solidFill>
                <a:effectLst/>
                <a:latin typeface="Gotham-Book"/>
                <a:ea typeface="ヒラギノ角ゴ ProN W3" charset="-128"/>
                <a:cs typeface="Gotham-Book"/>
                <a:sym typeface="Lucida Grande" charset="0"/>
              </a:endParaRPr>
            </a:p>
          </p:txBody>
        </p:sp>
        <p:sp>
          <p:nvSpPr>
            <p:cNvPr id="20" name="Content Placeholder 11"/>
            <p:cNvSpPr txBox="1">
              <a:spLocks/>
            </p:cNvSpPr>
            <p:nvPr/>
          </p:nvSpPr>
          <p:spPr>
            <a:xfrm>
              <a:off x="3517295" y="1844524"/>
              <a:ext cx="5174412" cy="284089"/>
            </a:xfrm>
            <a:prstGeom prst="rect">
              <a:avLst/>
            </a:prstGeom>
          </p:spPr>
          <p:txBody>
            <a:bodyPr wrap="square" lIns="0" tIns="49231" rIns="0" bIns="49231" anchor="t" anchorCtr="0">
              <a:spAutoFit/>
            </a:bodyPr>
            <a:lstStyle/>
            <a:p>
              <a:pPr>
                <a:spcBef>
                  <a:spcPts val="800"/>
                </a:spcBef>
              </a:pPr>
              <a:r>
                <a:rPr lang="en-US" sz="1200" dirty="0" smtClean="0">
                  <a:solidFill>
                    <a:srgbClr val="FFFFFF"/>
                  </a:solidFill>
                  <a:latin typeface="Gotham-Book"/>
                  <a:cs typeface="Gotham-Book"/>
                </a:rPr>
                <a:t>concept ideas</a:t>
              </a:r>
            </a:p>
          </p:txBody>
        </p:sp>
      </p:grpSp>
      <p:grpSp>
        <p:nvGrpSpPr>
          <p:cNvPr id="6" name="Group 11"/>
          <p:cNvGrpSpPr/>
          <p:nvPr/>
        </p:nvGrpSpPr>
        <p:grpSpPr>
          <a:xfrm>
            <a:off x="3666406" y="2671336"/>
            <a:ext cx="5266944" cy="1231608"/>
            <a:chOff x="3435342" y="1820335"/>
            <a:chExt cx="5403412" cy="1231608"/>
          </a:xfrm>
        </p:grpSpPr>
        <p:sp>
          <p:nvSpPr>
            <p:cNvPr id="22" name="Rectangle 21"/>
            <p:cNvSpPr/>
            <p:nvPr/>
          </p:nvSpPr>
          <p:spPr bwMode="auto">
            <a:xfrm>
              <a:off x="3435342" y="1820335"/>
              <a:ext cx="5403412" cy="356809"/>
            </a:xfrm>
            <a:prstGeom prst="rect">
              <a:avLst/>
            </a:prstGeom>
            <a:solidFill>
              <a:srgbClr val="07A0C7"/>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24" name="Content Placeholder 11"/>
            <p:cNvSpPr txBox="1">
              <a:spLocks/>
            </p:cNvSpPr>
            <p:nvPr/>
          </p:nvSpPr>
          <p:spPr>
            <a:xfrm>
              <a:off x="3517295" y="1844524"/>
              <a:ext cx="5174413" cy="1207419"/>
            </a:xfrm>
            <a:prstGeom prst="rect">
              <a:avLst/>
            </a:prstGeom>
          </p:spPr>
          <p:txBody>
            <a:bodyPr wrap="square" lIns="0" tIns="49231" rIns="0" bIns="49231" anchor="t" anchorCtr="0">
              <a:spAutoFit/>
            </a:bodyPr>
            <a:lstStyle/>
            <a:p>
              <a:pPr algn="l">
                <a:spcBef>
                  <a:spcPts val="600"/>
                </a:spcBef>
              </a:pPr>
              <a:r>
                <a:rPr lang="en-US" sz="1300" dirty="0" smtClean="0">
                  <a:solidFill>
                    <a:schemeClr val="bg1"/>
                  </a:solidFill>
                  <a:latin typeface="Gotham-Book"/>
                  <a:cs typeface="Gotham-Book"/>
                </a:rPr>
                <a:t>drivers</a:t>
              </a:r>
            </a:p>
            <a:p>
              <a:pPr algn="l">
                <a:spcBef>
                  <a:spcPts val="800"/>
                </a:spcBef>
              </a:pPr>
              <a:r>
                <a:rPr lang="en-US" sz="1300" dirty="0" smtClean="0">
                  <a:solidFill>
                    <a:srgbClr val="000000"/>
                  </a:solidFill>
                  <a:latin typeface="Gotham-Book"/>
                  <a:ea typeface="Verdana"/>
                  <a:cs typeface="Gotham-Book"/>
                </a:rPr>
                <a:t>interacting with others around common routines and desires</a:t>
              </a:r>
            </a:p>
            <a:p>
              <a:pPr algn="l">
                <a:spcBef>
                  <a:spcPts val="800"/>
                </a:spcBef>
              </a:pPr>
              <a:r>
                <a:rPr lang="en-US" sz="1300" dirty="0" smtClean="0">
                  <a:solidFill>
                    <a:srgbClr val="000000"/>
                  </a:solidFill>
                  <a:latin typeface="Gotham-Book"/>
                  <a:ea typeface="Verdana"/>
                  <a:cs typeface="Gotham-Book"/>
                </a:rPr>
                <a:t>the pleasure of seeing friends at the salon</a:t>
              </a:r>
            </a:p>
            <a:p>
              <a:pPr algn="l">
                <a:spcBef>
                  <a:spcPts val="800"/>
                </a:spcBef>
              </a:pPr>
              <a:endParaRPr lang="en-US" sz="1300" dirty="0" smtClean="0">
                <a:solidFill>
                  <a:srgbClr val="000000"/>
                </a:solidFill>
                <a:latin typeface="Gotham-Book"/>
                <a:cs typeface="Gotham-Book"/>
              </a:endParaRPr>
            </a:p>
          </p:txBody>
        </p:sp>
      </p:grpSp>
      <p:sp>
        <p:nvSpPr>
          <p:cNvPr id="28" name="Content Placeholder 11"/>
          <p:cNvSpPr txBox="1">
            <a:spLocks/>
          </p:cNvSpPr>
          <p:nvPr/>
        </p:nvSpPr>
        <p:spPr>
          <a:xfrm>
            <a:off x="3719810" y="4425758"/>
            <a:ext cx="5169470" cy="1138169"/>
          </a:xfrm>
          <a:prstGeom prst="rect">
            <a:avLst/>
          </a:prstGeom>
        </p:spPr>
        <p:txBody>
          <a:bodyPr wrap="square" lIns="91440" tIns="49231" rIns="91440" bIns="49231" anchor="t" anchorCtr="0">
            <a:spAutoFit/>
          </a:bodyPr>
          <a:lstStyle/>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wall-mounted device that enables social networking in the bathroom or bedroom</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direct consultation with beauty experts for a monthly fee</a:t>
            </a:r>
          </a:p>
          <a:p>
            <a:pPr marL="171450" indent="-171450" algn="l">
              <a:spcBef>
                <a:spcPts val="300"/>
              </a:spcBef>
              <a:buFont typeface="Arial"/>
              <a:buChar char="•"/>
              <a:tabLst>
                <a:tab pos="1476375" algn="l"/>
              </a:tabLst>
            </a:pPr>
            <a:r>
              <a:rPr lang="en-US" sz="1200" dirty="0" smtClean="0">
                <a:solidFill>
                  <a:schemeClr val="tx1"/>
                </a:solidFill>
                <a:latin typeface="Gotham-Book"/>
                <a:cs typeface="Gotham-Book"/>
              </a:rPr>
              <a:t>daily beauty advice</a:t>
            </a:r>
          </a:p>
          <a:p>
            <a:pPr algn="l">
              <a:spcBef>
                <a:spcPts val="300"/>
              </a:spcBef>
              <a:tabLst>
                <a:tab pos="1476375" algn="l"/>
              </a:tabLst>
            </a:pPr>
            <a:endParaRPr lang="en-US" sz="1200" dirty="0">
              <a:solidFill>
                <a:schemeClr val="tx1"/>
              </a:solidFill>
              <a:latin typeface="Gotham-Book"/>
              <a:cs typeface="Gotham-Book"/>
            </a:endParaRPr>
          </a:p>
        </p:txBody>
      </p:sp>
      <p:grpSp>
        <p:nvGrpSpPr>
          <p:cNvPr id="9" name="Group 31"/>
          <p:cNvGrpSpPr/>
          <p:nvPr/>
        </p:nvGrpSpPr>
        <p:grpSpPr>
          <a:xfrm>
            <a:off x="250984" y="3151444"/>
            <a:ext cx="2868386" cy="1456246"/>
            <a:chOff x="6023365" y="2118350"/>
            <a:chExt cx="2868386" cy="1456246"/>
          </a:xfrm>
        </p:grpSpPr>
        <p:sp>
          <p:nvSpPr>
            <p:cNvPr id="30" name="Rectangle 29"/>
            <p:cNvSpPr/>
            <p:nvPr/>
          </p:nvSpPr>
          <p:spPr bwMode="gray">
            <a:xfrm flipH="1">
              <a:off x="6023365" y="2118350"/>
              <a:ext cx="2868386" cy="1456246"/>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1" name="Rectangle 30"/>
            <p:cNvSpPr/>
            <p:nvPr/>
          </p:nvSpPr>
          <p:spPr bwMode="gray">
            <a:xfrm>
              <a:off x="6315333" y="2222174"/>
              <a:ext cx="2514325" cy="1107996"/>
            </a:xfrm>
            <a:prstGeom prst="rect">
              <a:avLst/>
            </a:prstGeom>
          </p:spPr>
          <p:txBody>
            <a:bodyPr wrap="square">
              <a:spAutoFit/>
            </a:bodyPr>
            <a:lstStyle/>
            <a:p>
              <a:r>
                <a:rPr lang="en-US" sz="1100" dirty="0" smtClean="0">
                  <a:solidFill>
                    <a:schemeClr val="bg1"/>
                  </a:solidFill>
                  <a:latin typeface="Gotham - book"/>
                  <a:cs typeface="Gotham - book"/>
                </a:rPr>
                <a:t>I feel very at home at the salon. I’ve been seeing my stylist for over a year so we’ve got a good routine going on. We talk about our personal lives, his new business and just general stuff about what’s happening in the city.</a:t>
              </a:r>
              <a:endParaRPr lang="en-US" sz="1100" dirty="0">
                <a:solidFill>
                  <a:schemeClr val="bg1"/>
                </a:solidFill>
                <a:latin typeface="Gotham - book"/>
                <a:cs typeface="Gotham - book"/>
              </a:endParaRPr>
            </a:p>
          </p:txBody>
        </p:sp>
        <p:pic>
          <p:nvPicPr>
            <p:cNvPr id="32" name="Picture 31" descr="quotes_white_close.png"/>
            <p:cNvPicPr>
              <a:picLocks noChangeAspect="1"/>
            </p:cNvPicPr>
            <p:nvPr/>
          </p:nvPicPr>
          <p:blipFill>
            <a:blip r:embed="rId2">
              <a:alphaModFix/>
            </a:blip>
            <a:stretch>
              <a:fillRect/>
            </a:stretch>
          </p:blipFill>
          <p:spPr bwMode="gray">
            <a:xfrm>
              <a:off x="8526274" y="3247980"/>
              <a:ext cx="255108" cy="198898"/>
            </a:xfrm>
            <a:prstGeom prst="rect">
              <a:avLst/>
            </a:prstGeom>
            <a:noFill/>
          </p:spPr>
        </p:pic>
        <p:pic>
          <p:nvPicPr>
            <p:cNvPr id="33" name="Picture 32"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26" name="Group 25"/>
          <p:cNvGrpSpPr/>
          <p:nvPr/>
        </p:nvGrpSpPr>
        <p:grpSpPr>
          <a:xfrm>
            <a:off x="375742" y="4860392"/>
            <a:ext cx="914400" cy="1380001"/>
            <a:chOff x="5600886" y="4281115"/>
            <a:chExt cx="914400" cy="1380001"/>
          </a:xfrm>
        </p:grpSpPr>
        <p:sp>
          <p:nvSpPr>
            <p:cNvPr id="27" name="Content Placeholder 11"/>
            <p:cNvSpPr txBox="1">
              <a:spLocks/>
            </p:cNvSpPr>
            <p:nvPr/>
          </p:nvSpPr>
          <p:spPr>
            <a:xfrm>
              <a:off x="5600886" y="4844459"/>
              <a:ext cx="914400" cy="253312"/>
            </a:xfrm>
            <a:prstGeom prst="rect">
              <a:avLst/>
            </a:prstGeom>
            <a:solidFill>
              <a:srgbClr val="9173CE"/>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remove &amp; relax</a:t>
              </a:r>
            </a:p>
          </p:txBody>
        </p:sp>
        <p:sp>
          <p:nvSpPr>
            <p:cNvPr id="29" name="Content Placeholder 11"/>
            <p:cNvSpPr txBox="1">
              <a:spLocks/>
            </p:cNvSpPr>
            <p:nvPr/>
          </p:nvSpPr>
          <p:spPr>
            <a:xfrm>
              <a:off x="5600886" y="5126131"/>
              <a:ext cx="914400" cy="253312"/>
            </a:xfrm>
            <a:prstGeom prst="rect">
              <a:avLst/>
            </a:prstGeom>
            <a:solidFill>
              <a:srgbClr val="339931">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internal health</a:t>
              </a:r>
            </a:p>
          </p:txBody>
        </p:sp>
        <p:sp>
          <p:nvSpPr>
            <p:cNvPr id="34" name="Content Placeholder 11"/>
            <p:cNvSpPr txBox="1">
              <a:spLocks/>
            </p:cNvSpPr>
            <p:nvPr/>
          </p:nvSpPr>
          <p:spPr>
            <a:xfrm>
              <a:off x="5600886" y="5407804"/>
              <a:ext cx="914400" cy="253312"/>
            </a:xfrm>
            <a:prstGeom prst="rect">
              <a:avLst/>
            </a:prstGeom>
            <a:solidFill>
              <a:srgbClr val="6E7475">
                <a:alpha val="69000"/>
              </a:srgbClr>
            </a:solidFill>
          </p:spPr>
          <p:txBody>
            <a:bodyPr wrap="square" lIns="0" tIns="49231" rIns="0" bIns="49231" anchor="t" anchorCtr="0">
              <a:spAutoFit/>
            </a:bodyPr>
            <a:lstStyle/>
            <a:p>
              <a:pPr algn="ctr"/>
              <a:r>
                <a:rPr lang="en-US" sz="1000" dirty="0" smtClean="0">
                  <a:solidFill>
                    <a:srgbClr val="FFFFFF"/>
                  </a:solidFill>
                  <a:latin typeface="Gotham-Book"/>
                  <a:cs typeface="Gotham-Book"/>
                </a:rPr>
                <a:t>special treat</a:t>
              </a:r>
            </a:p>
          </p:txBody>
        </p:sp>
        <p:sp>
          <p:nvSpPr>
            <p:cNvPr id="35" name="Content Placeholder 11"/>
            <p:cNvSpPr txBox="1">
              <a:spLocks/>
            </p:cNvSpPr>
            <p:nvPr/>
          </p:nvSpPr>
          <p:spPr>
            <a:xfrm>
              <a:off x="5600886" y="4562787"/>
              <a:ext cx="914400" cy="253312"/>
            </a:xfrm>
            <a:prstGeom prst="rect">
              <a:avLst/>
            </a:prstGeom>
            <a:solidFill>
              <a:srgbClr val="D86454"/>
            </a:solidFill>
            <a:ln>
              <a:noFill/>
            </a:ln>
          </p:spPr>
          <p:txBody>
            <a:bodyPr wrap="square" lIns="0" tIns="49231" rIns="0" bIns="49231" anchor="t" anchorCtr="0">
              <a:spAutoFit/>
            </a:bodyPr>
            <a:lstStyle/>
            <a:p>
              <a:pPr algn="ctr"/>
              <a:r>
                <a:rPr lang="en-US" sz="1000" dirty="0" smtClean="0">
                  <a:solidFill>
                    <a:srgbClr val="FFFFFF"/>
                  </a:solidFill>
                  <a:latin typeface="Gotham-Book"/>
                  <a:cs typeface="Gotham-Book"/>
                </a:rPr>
                <a:t>“face” the day</a:t>
              </a:r>
            </a:p>
          </p:txBody>
        </p:sp>
        <p:sp>
          <p:nvSpPr>
            <p:cNvPr id="36" name="Content Placeholder 11"/>
            <p:cNvSpPr txBox="1">
              <a:spLocks/>
            </p:cNvSpPr>
            <p:nvPr/>
          </p:nvSpPr>
          <p:spPr>
            <a:xfrm>
              <a:off x="5600886" y="4281115"/>
              <a:ext cx="914400" cy="253312"/>
            </a:xfrm>
            <a:prstGeom prst="rect">
              <a:avLst/>
            </a:prstGeom>
            <a:solidFill>
              <a:srgbClr val="07A0C7"/>
            </a:solidFill>
          </p:spPr>
          <p:txBody>
            <a:bodyPr wrap="square" lIns="0" tIns="49231" rIns="0" bIns="49231" anchor="t" anchorCtr="0">
              <a:spAutoFit/>
            </a:bodyPr>
            <a:lstStyle/>
            <a:p>
              <a:pPr algn="ctr"/>
              <a:r>
                <a:rPr lang="en-US" sz="1000" dirty="0" smtClean="0">
                  <a:solidFill>
                    <a:srgbClr val="FFFFFF"/>
                  </a:solidFill>
                  <a:latin typeface="Gotham-Book"/>
                  <a:cs typeface="Gotham-Book"/>
                </a:rPr>
                <a:t>refresh</a:t>
              </a:r>
            </a:p>
          </p:txBody>
        </p:sp>
      </p:grpSp>
      <p:cxnSp>
        <p:nvCxnSpPr>
          <p:cNvPr id="37" name="Straight Connector 36"/>
          <p:cNvCxnSpPr/>
          <p:nvPr/>
        </p:nvCxnSpPr>
        <p:spPr bwMode="auto">
          <a:xfrm rot="5400000">
            <a:off x="896946" y="5530961"/>
            <a:ext cx="1838083" cy="1588"/>
          </a:xfrm>
          <a:prstGeom prst="line">
            <a:avLst/>
          </a:prstGeom>
          <a:blipFill dpi="0" rotWithShape="0">
            <a:blip r:embed="rId4"/>
            <a:srcRect/>
            <a:tile tx="0" ty="0" sx="100000" sy="100000" flip="none" algn="tl"/>
          </a:blipFill>
          <a:ln w="22225" cap="flat" cmpd="sng" algn="ctr">
            <a:solidFill>
              <a:schemeClr val="bg1">
                <a:lumMod val="75000"/>
              </a:schemeClr>
            </a:solidFill>
            <a:prstDash val="sysDash"/>
            <a:round/>
            <a:headEnd type="none" w="med" len="med"/>
            <a:tailEnd type="none" w="med" len="med"/>
          </a:ln>
          <a:effectLst/>
        </p:spPr>
      </p:cxnSp>
      <p:sp>
        <p:nvSpPr>
          <p:cNvPr id="38" name="TextBox 37"/>
          <p:cNvSpPr txBox="1"/>
          <p:nvPr/>
        </p:nvSpPr>
        <p:spPr>
          <a:xfrm>
            <a:off x="1278686" y="5956289"/>
            <a:ext cx="338554" cy="307777"/>
          </a:xfrm>
          <a:prstGeom prst="rect">
            <a:avLst/>
          </a:prstGeom>
          <a:noFill/>
        </p:spPr>
        <p:txBody>
          <a:bodyPr wrap="square" rtlCol="0">
            <a:spAutoFit/>
          </a:bodyPr>
          <a:lstStyle/>
          <a:p>
            <a:r>
              <a:rPr lang="en-US" sz="1400" dirty="0" smtClean="0">
                <a:solidFill>
                  <a:srgbClr val="000000"/>
                </a:solidFill>
                <a:latin typeface="Zapf Dingbats"/>
                <a:ea typeface="Zapf Dingbats"/>
                <a:cs typeface="Zapf Dingbats"/>
              </a:rPr>
              <a:t>✔</a:t>
            </a:r>
            <a:endParaRPr lang="en-US" sz="1400" dirty="0">
              <a:solidFill>
                <a:srgbClr val="000000"/>
              </a:solidFill>
            </a:endParaRPr>
          </a:p>
        </p:txBody>
      </p:sp>
      <p:sp>
        <p:nvSpPr>
          <p:cNvPr id="41" name="Oval 40"/>
          <p:cNvSpPr/>
          <p:nvPr/>
        </p:nvSpPr>
        <p:spPr bwMode="auto">
          <a:xfrm>
            <a:off x="2425871" y="5414511"/>
            <a:ext cx="578754" cy="57875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11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pic>
        <p:nvPicPr>
          <p:cNvPr id="42" name="Picture 41"/>
          <p:cNvPicPr>
            <a:picLocks noChangeAspect="1"/>
          </p:cNvPicPr>
          <p:nvPr/>
        </p:nvPicPr>
        <p:blipFill>
          <a:blip r:embed="rId5"/>
          <a:stretch>
            <a:fillRect/>
          </a:stretch>
        </p:blipFill>
        <p:spPr>
          <a:xfrm>
            <a:off x="273315" y="1149395"/>
            <a:ext cx="2801609" cy="1935248"/>
          </a:xfrm>
          <a:prstGeom prst="rect">
            <a:avLst/>
          </a:prstGeom>
        </p:spPr>
      </p:pic>
    </p:spTree>
    <p:extLst>
      <p:ext uri="{BB962C8B-B14F-4D97-AF65-F5344CB8AC3E}">
        <p14:creationId xmlns:p14="http://schemas.microsoft.com/office/powerpoint/2010/main" val="34566278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 on beauty</a:t>
            </a:r>
            <a:endParaRPr lang="en-US" dirty="0"/>
          </a:p>
        </p:txBody>
      </p:sp>
      <p:sp>
        <p:nvSpPr>
          <p:cNvPr id="3" name="Content Placeholder 2"/>
          <p:cNvSpPr>
            <a:spLocks noGrp="1"/>
          </p:cNvSpPr>
          <p:nvPr>
            <p:ph idx="1"/>
          </p:nvPr>
        </p:nvSpPr>
        <p:spPr>
          <a:xfrm>
            <a:off x="468106" y="1273619"/>
            <a:ext cx="8228707" cy="5286863"/>
          </a:xfrm>
        </p:spPr>
        <p:txBody>
          <a:bodyPr/>
          <a:lstStyle/>
          <a:p>
            <a:pPr lvl="1">
              <a:buFont typeface="Arial"/>
              <a:buChar char="•"/>
            </a:pPr>
            <a:r>
              <a:rPr lang="en-US" sz="1100" dirty="0" smtClean="0"/>
              <a:t>“Beauty to me refers to how great you look. It is something that attracts people to yourself.”</a:t>
            </a:r>
          </a:p>
          <a:p>
            <a:pPr lvl="1">
              <a:buFont typeface="Arial"/>
              <a:buChar char="•"/>
            </a:pPr>
            <a:r>
              <a:rPr lang="en-US" sz="1100" dirty="0" smtClean="0"/>
              <a:t>“Beauty would include all of the things you do to make yourself more attractive/sexy/desirable”</a:t>
            </a:r>
          </a:p>
          <a:p>
            <a:pPr lvl="1">
              <a:buFont typeface="Arial"/>
              <a:buChar char="•"/>
            </a:pPr>
            <a:r>
              <a:rPr lang="en-US" sz="1100" dirty="0" smtClean="0"/>
              <a:t>“…we should strive to present ourselves as best we can. In this day and age when everything is so competitive attempting to present yourself in a positive light is more important than ever.”</a:t>
            </a:r>
          </a:p>
          <a:p>
            <a:pPr lvl="1">
              <a:buFont typeface="Arial"/>
              <a:buChar char="•"/>
            </a:pPr>
            <a:r>
              <a:rPr lang="en-US" sz="1100" dirty="0" smtClean="0"/>
              <a:t>“I define beauty as the attributes of your appearance that are considered to be attractive”</a:t>
            </a:r>
          </a:p>
          <a:p>
            <a:pPr lvl="1">
              <a:buFont typeface="Arial"/>
              <a:buChar char="•"/>
            </a:pPr>
            <a:r>
              <a:rPr lang="en-US" sz="1100" dirty="0" smtClean="0"/>
              <a:t>“Beauty means taking care of my appearance”</a:t>
            </a:r>
          </a:p>
          <a:p>
            <a:pPr lvl="1">
              <a:buFont typeface="Arial"/>
              <a:buChar char="•"/>
            </a:pPr>
            <a:r>
              <a:rPr lang="en-US" sz="1100" dirty="0" smtClean="0"/>
              <a:t>“Beauty comes from taking care of yourself, makeup, hair, etc. Anything on the outside besides clothes”</a:t>
            </a:r>
          </a:p>
          <a:p>
            <a:pPr lvl="1">
              <a:buFont typeface="Arial"/>
              <a:buChar char="•"/>
            </a:pPr>
            <a:r>
              <a:rPr lang="en-US" sz="1100" dirty="0" smtClean="0"/>
              <a:t>“Beauty can be something you’re born with, but it’s also something that can enhance through better care of your body. If you take good care of yourself, you can potentially improve your level of beauty”</a:t>
            </a:r>
          </a:p>
          <a:p>
            <a:pPr lvl="1">
              <a:buFont typeface="Arial"/>
              <a:buChar char="•"/>
            </a:pPr>
            <a:r>
              <a:rPr lang="en-US" sz="1100" dirty="0" smtClean="0">
                <a:solidFill>
                  <a:srgbClr val="07A0C7"/>
                </a:solidFill>
              </a:rPr>
              <a:t>HOW SOCIETY TREATS YOU</a:t>
            </a:r>
          </a:p>
          <a:p>
            <a:pPr lvl="2">
              <a:buFont typeface="Arial"/>
              <a:buChar char="•"/>
            </a:pPr>
            <a:r>
              <a:rPr lang="en-US" sz="1100" dirty="0" smtClean="0"/>
              <a:t>“I always feel much better after getting </a:t>
            </a:r>
            <a:r>
              <a:rPr lang="en-US" sz="1100" dirty="0" err="1" smtClean="0"/>
              <a:t>myslef</a:t>
            </a:r>
            <a:r>
              <a:rPr lang="en-US" sz="1100" dirty="0" smtClean="0"/>
              <a:t> ‘put together’ – I feel that when I look my best that people talk to me differently, look me in the ye, etc. When I feel like I’m </a:t>
            </a:r>
            <a:r>
              <a:rPr lang="en-US" sz="1100" dirty="0" err="1" smtClean="0"/>
              <a:t>slumpy</a:t>
            </a:r>
            <a:r>
              <a:rPr lang="en-US" sz="1100" dirty="0" smtClean="0"/>
              <a:t> people treat me like I look </a:t>
            </a:r>
            <a:r>
              <a:rPr lang="en-US" sz="1100" dirty="0" err="1" smtClean="0"/>
              <a:t>slumpy</a:t>
            </a:r>
            <a:r>
              <a:rPr lang="en-US" sz="1100" dirty="0" smtClean="0"/>
              <a:t>”</a:t>
            </a:r>
          </a:p>
          <a:p>
            <a:pPr lvl="1">
              <a:buFont typeface="Arial"/>
              <a:buChar char="•"/>
            </a:pPr>
            <a:r>
              <a:rPr lang="en-US" sz="1100" dirty="0" smtClean="0">
                <a:solidFill>
                  <a:srgbClr val="07A0C7"/>
                </a:solidFill>
              </a:rPr>
              <a:t>CONFIDENCE:</a:t>
            </a:r>
          </a:p>
          <a:p>
            <a:pPr lvl="2">
              <a:buFont typeface="Arial"/>
              <a:buChar char="•"/>
            </a:pPr>
            <a:r>
              <a:rPr lang="en-US" sz="1100" dirty="0" smtClean="0"/>
              <a:t>“My definition of beauty is a confidence that you hold that you look good: this includes feeling good internally. My definition embraces both the inner and outer experiences”</a:t>
            </a:r>
          </a:p>
          <a:p>
            <a:pPr lvl="2">
              <a:buFont typeface="Arial"/>
              <a:buChar char="•"/>
            </a:pPr>
            <a:r>
              <a:rPr lang="en-US" sz="1100" dirty="0" smtClean="0"/>
              <a:t>“Beauty to me is all about confidence…Beauty is when everything comes together and is presented in a natural way.”</a:t>
            </a:r>
          </a:p>
          <a:p>
            <a:pPr lvl="2">
              <a:buFont typeface="Arial"/>
              <a:buChar char="•"/>
            </a:pPr>
            <a:r>
              <a:rPr lang="en-US" sz="1100" dirty="0" smtClean="0"/>
              <a:t>“To me, beauty is confidence. When I feel beautiful, I immediately feel more confident and powerful….beauty is something I have control over.”</a:t>
            </a:r>
          </a:p>
          <a:p>
            <a:pPr lvl="2">
              <a:buFont typeface="Arial"/>
              <a:buChar char="•"/>
            </a:pPr>
            <a:endParaRPr lang="en-US" sz="1100" dirty="0" smtClean="0"/>
          </a:p>
          <a:p>
            <a:pPr lvl="1">
              <a:buFont typeface="Arial"/>
              <a:buChar char="•"/>
            </a:pPr>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insights</a:t>
            </a:r>
            <a:endParaRPr lang="en-US" dirty="0"/>
          </a:p>
        </p:txBody>
      </p:sp>
      <p:sp>
        <p:nvSpPr>
          <p:cNvPr id="3" name="Content Placeholder 2"/>
          <p:cNvSpPr>
            <a:spLocks noGrp="1"/>
          </p:cNvSpPr>
          <p:nvPr>
            <p:ph idx="1"/>
          </p:nvPr>
        </p:nvSpPr>
        <p:spPr>
          <a:xfrm>
            <a:off x="483047" y="1388980"/>
            <a:ext cx="8228707" cy="2804131"/>
          </a:xfrm>
        </p:spPr>
        <p:txBody>
          <a:bodyPr/>
          <a:lstStyle/>
          <a:p>
            <a:pPr lvl="1">
              <a:buFont typeface="Arial"/>
              <a:buChar char="•"/>
            </a:pPr>
            <a:r>
              <a:rPr lang="en-US" dirty="0" smtClean="0"/>
              <a:t>how you look affects how you’re treated / society treats you differently based on beauty</a:t>
            </a:r>
          </a:p>
          <a:p>
            <a:pPr lvl="1">
              <a:buFont typeface="Arial"/>
              <a:buChar char="•"/>
            </a:pPr>
            <a:r>
              <a:rPr lang="en-US" dirty="0" smtClean="0"/>
              <a:t>most people want to fit in/hide flaws, rather than stand out for beauty</a:t>
            </a:r>
          </a:p>
          <a:p>
            <a:pPr lvl="1">
              <a:buFont typeface="Arial"/>
              <a:buChar char="•"/>
            </a:pPr>
            <a:r>
              <a:rPr lang="en-US" dirty="0" smtClean="0"/>
              <a:t>is beauty the ultimate driver? does beauty drive health and wellness?</a:t>
            </a:r>
          </a:p>
          <a:p>
            <a:pPr lvl="1">
              <a:buFont typeface="Arial"/>
              <a:buChar char="•"/>
            </a:pPr>
            <a:r>
              <a:rPr lang="en-US" dirty="0" smtClean="0"/>
              <a:t>inner </a:t>
            </a:r>
            <a:r>
              <a:rPr lang="en-US" dirty="0" err="1" smtClean="0"/>
              <a:t>vs</a:t>
            </a:r>
            <a:r>
              <a:rPr lang="en-US" dirty="0" smtClean="0"/>
              <a:t> outer beauty</a:t>
            </a:r>
          </a:p>
          <a:p>
            <a:pPr lvl="1">
              <a:buFont typeface="Arial"/>
              <a:buChar char="•"/>
            </a:pPr>
            <a:r>
              <a:rPr lang="en-US" dirty="0" smtClean="0"/>
              <a:t>confidence affects beauty</a:t>
            </a:r>
          </a:p>
          <a:p>
            <a:pPr lvl="1">
              <a:buFont typeface="Arial"/>
              <a:buChar char="•"/>
            </a:pPr>
            <a:r>
              <a:rPr lang="en-US" dirty="0" smtClean="0"/>
              <a:t>is beauty something you can improve/alter or are you born with it?</a:t>
            </a:r>
          </a:p>
          <a:p>
            <a:pPr lvl="1">
              <a:buFont typeface="Arial"/>
              <a:buChar char="•"/>
            </a:pPr>
            <a:r>
              <a:rPr lang="en-US" dirty="0" smtClean="0"/>
              <a:t>for most, beauty isn’t fun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 on wellness</a:t>
            </a:r>
            <a:endParaRPr lang="en-US" dirty="0"/>
          </a:p>
        </p:txBody>
      </p:sp>
      <p:sp>
        <p:nvSpPr>
          <p:cNvPr id="3" name="Content Placeholder 2"/>
          <p:cNvSpPr>
            <a:spLocks noGrp="1"/>
          </p:cNvSpPr>
          <p:nvPr>
            <p:ph idx="1"/>
          </p:nvPr>
        </p:nvSpPr>
        <p:spPr>
          <a:xfrm>
            <a:off x="483047" y="1388980"/>
            <a:ext cx="8228707" cy="4881624"/>
          </a:xfrm>
        </p:spPr>
        <p:txBody>
          <a:bodyPr/>
          <a:lstStyle/>
          <a:p>
            <a:pPr lvl="1">
              <a:buFont typeface="Arial"/>
              <a:buChar char="•"/>
            </a:pPr>
            <a:r>
              <a:rPr lang="en-US" sz="1100" dirty="0" smtClean="0"/>
              <a:t>“My most important belief is to approach beauty, health and wellness in a holistic and balanced manner because that is how I believe that true beauty and health in achieved”</a:t>
            </a:r>
          </a:p>
          <a:p>
            <a:pPr lvl="1">
              <a:buFont typeface="Arial"/>
              <a:buChar char="•"/>
            </a:pPr>
            <a:r>
              <a:rPr lang="en-US" sz="1100" dirty="0" smtClean="0"/>
              <a:t>“Wellness to me is a healthy mind and body connection. To me it is about keeping your mind and body in sync and feeing alive, healthy happy”</a:t>
            </a:r>
          </a:p>
          <a:p>
            <a:pPr lvl="1">
              <a:buFont typeface="Arial"/>
              <a:buChar char="•"/>
            </a:pPr>
            <a:r>
              <a:rPr lang="en-US" sz="1100" dirty="0" smtClean="0"/>
              <a:t>“Wellness is taking care of your body in ways that your body cannot do itself”</a:t>
            </a:r>
          </a:p>
          <a:p>
            <a:pPr lvl="1">
              <a:buFont typeface="Arial"/>
              <a:buChar char="•"/>
            </a:pPr>
            <a:r>
              <a:rPr lang="en-US" sz="1100" dirty="0" smtClean="0"/>
              <a:t>“a state of being in balance; being healthy in the physical body, mind and soul; a state of well being”</a:t>
            </a:r>
          </a:p>
          <a:p>
            <a:pPr lvl="1">
              <a:buFont typeface="Arial"/>
              <a:buChar char="•"/>
            </a:pPr>
            <a:r>
              <a:rPr lang="en-US" sz="1100" dirty="0" smtClean="0"/>
              <a:t>“wellness is more about your state of mind/well0being and maintaining a healthy balance in your life”</a:t>
            </a:r>
          </a:p>
          <a:p>
            <a:pPr lvl="1">
              <a:buFont typeface="Arial"/>
              <a:buChar char="•"/>
            </a:pPr>
            <a:r>
              <a:rPr lang="en-US" sz="1100" dirty="0" smtClean="0"/>
              <a:t>“wellness is a combination of health and beauty that determine your quality of life”</a:t>
            </a:r>
          </a:p>
          <a:p>
            <a:pPr lvl="1">
              <a:buFont typeface="Arial"/>
              <a:buChar char="•"/>
            </a:pPr>
            <a:r>
              <a:rPr lang="en-US" sz="1100" dirty="0" smtClean="0"/>
              <a:t>“A complete sense of well-being. You can do things like meditate, de-stress, relax…”</a:t>
            </a:r>
          </a:p>
          <a:p>
            <a:pPr lvl="1">
              <a:buFont typeface="Arial"/>
              <a:buChar char="•"/>
            </a:pPr>
            <a:r>
              <a:rPr lang="en-US" sz="1100" dirty="0" smtClean="0"/>
              <a:t>“I think it’s a mix of beauty and health. Wellness reflects on your inside and out.”</a:t>
            </a:r>
          </a:p>
          <a:p>
            <a:pPr lvl="1">
              <a:buFont typeface="Arial"/>
              <a:buChar char="•"/>
            </a:pPr>
            <a:r>
              <a:rPr lang="en-US" sz="1100" dirty="0" smtClean="0"/>
              <a:t>“Wellness is something that just comes together with everything else in your life. It is probably the hardest things to make come together, honestly.”</a:t>
            </a:r>
          </a:p>
          <a:p>
            <a:pPr lvl="1">
              <a:buFont typeface="Arial"/>
              <a:buChar char="•"/>
            </a:pPr>
            <a:r>
              <a:rPr lang="en-US" sz="1100" dirty="0" smtClean="0"/>
              <a:t>“Wellness combines physical and mental health as well as beauty, and defines the entirety of how you feel”</a:t>
            </a:r>
          </a:p>
          <a:p>
            <a:pPr lvl="1">
              <a:buFont typeface="Arial"/>
              <a:buChar char="•"/>
            </a:pPr>
            <a:r>
              <a:rPr lang="en-US" sz="1100" dirty="0" smtClean="0"/>
              <a:t>“Wellness is holistic”</a:t>
            </a:r>
          </a:p>
          <a:p>
            <a:pPr lvl="1">
              <a:buFont typeface="Arial"/>
              <a:buChar char="•"/>
            </a:pPr>
            <a:endParaRPr lang="en-US" sz="1100" dirty="0" smtClean="0"/>
          </a:p>
          <a:p>
            <a:pPr lvl="1">
              <a:buFont typeface="Arial"/>
              <a:buChar char="•"/>
            </a:pPr>
            <a:endParaRPr lang="en-US" sz="1100" dirty="0" smtClean="0"/>
          </a:p>
          <a:p>
            <a:pPr lvl="1">
              <a:buFont typeface="Arial"/>
              <a:buChar char="•"/>
            </a:pPr>
            <a:endParaRPr lang="en-US" sz="1100" dirty="0" smtClean="0"/>
          </a:p>
          <a:p>
            <a:pPr lvl="2">
              <a:buFont typeface="Arial"/>
              <a:buChar char="•"/>
            </a:pPr>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insights</a:t>
            </a:r>
            <a:endParaRPr lang="en-US" dirty="0"/>
          </a:p>
        </p:txBody>
      </p:sp>
      <p:sp>
        <p:nvSpPr>
          <p:cNvPr id="3" name="Content Placeholder 2"/>
          <p:cNvSpPr>
            <a:spLocks noGrp="1"/>
          </p:cNvSpPr>
          <p:nvPr>
            <p:ph idx="1"/>
          </p:nvPr>
        </p:nvSpPr>
        <p:spPr>
          <a:xfrm>
            <a:off x="483047" y="1388980"/>
            <a:ext cx="8228707" cy="2183449"/>
          </a:xfrm>
        </p:spPr>
        <p:txBody>
          <a:bodyPr/>
          <a:lstStyle/>
          <a:p>
            <a:pPr lvl="1">
              <a:buFont typeface="Arial"/>
              <a:buChar char="•"/>
            </a:pPr>
            <a:r>
              <a:rPr lang="en-US" dirty="0" smtClean="0"/>
              <a:t>general awareness that health is important and is tied to beauty</a:t>
            </a:r>
          </a:p>
          <a:p>
            <a:pPr lvl="1">
              <a:buFont typeface="Arial"/>
              <a:buChar char="•"/>
            </a:pPr>
            <a:r>
              <a:rPr lang="en-US" b="1" dirty="0" smtClean="0"/>
              <a:t>nothing healthy happens in the bathroom</a:t>
            </a:r>
          </a:p>
          <a:p>
            <a:pPr lvl="1">
              <a:buFont typeface="Arial"/>
              <a:buChar char="•"/>
            </a:pPr>
            <a:r>
              <a:rPr lang="en-US" dirty="0" smtClean="0"/>
              <a:t>health is about preventing the unknown, and a fear of it  (disease)</a:t>
            </a:r>
          </a:p>
          <a:p>
            <a:pPr lvl="1">
              <a:buFont typeface="Arial"/>
              <a:buChar char="•"/>
            </a:pPr>
            <a:r>
              <a:rPr lang="en-US" dirty="0" smtClean="0"/>
              <a:t>health is maintained to prevent/slow aging (tied to beauty)</a:t>
            </a:r>
          </a:p>
          <a:p>
            <a:pPr lvl="1">
              <a:buFont typeface="Arial"/>
              <a:buChar char="•"/>
            </a:pPr>
            <a:r>
              <a:rPr lang="en-US" dirty="0" smtClean="0"/>
              <a:t>health is about working out, eating right, preventing illness</a:t>
            </a:r>
          </a:p>
          <a:p>
            <a:pPr lvl="1">
              <a:buFont typeface="Arial"/>
              <a:buChar char="•"/>
            </a:pPr>
            <a:r>
              <a:rPr lang="en-US" dirty="0" smtClean="0"/>
              <a:t>health more tied to wellness than beauty is tied to wellness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pPr lvl="0"/>
            <a:r>
              <a:rPr lang="en-US" dirty="0" smtClean="0"/>
              <a:t>wellness is… </a:t>
            </a:r>
            <a:br>
              <a:rPr lang="en-US" dirty="0" smtClean="0"/>
            </a:br>
            <a:r>
              <a:rPr lang="en-US" dirty="0" smtClean="0"/>
              <a:t> </a:t>
            </a:r>
            <a:endParaRPr lang="en-US" dirty="0"/>
          </a:p>
        </p:txBody>
      </p:sp>
      <p:sp>
        <p:nvSpPr>
          <p:cNvPr id="3" name="Content Placeholder 2"/>
          <p:cNvSpPr>
            <a:spLocks noGrp="1"/>
          </p:cNvSpPr>
          <p:nvPr>
            <p:ph idx="1"/>
          </p:nvPr>
        </p:nvSpPr>
        <p:spPr>
          <a:xfrm>
            <a:off x="483048" y="1142528"/>
            <a:ext cx="4814665" cy="2080856"/>
          </a:xfrm>
          <a:prstGeom prst="rect">
            <a:avLst/>
          </a:prstGeom>
        </p:spPr>
        <p:txBody>
          <a:bodyPr/>
          <a:lstStyle/>
          <a:p>
            <a:pPr marL="0" lvl="1" indent="0">
              <a:spcBef>
                <a:spcPts val="1600"/>
              </a:spcBef>
              <a:buSzPct val="125000"/>
              <a:buNone/>
              <a:defRPr/>
            </a:pPr>
            <a:r>
              <a:rPr lang="en-US" cap="all" dirty="0" smtClean="0">
                <a:solidFill>
                  <a:schemeClr val="accent2"/>
                </a:solidFill>
              </a:rPr>
              <a:t>a more elevated quality of life</a:t>
            </a:r>
            <a:endParaRPr lang="en-US" dirty="0" smtClean="0"/>
          </a:p>
          <a:p>
            <a:pPr>
              <a:defRPr/>
            </a:pPr>
            <a:r>
              <a:rPr lang="en-US" sz="1400" dirty="0" smtClean="0">
                <a:solidFill>
                  <a:srgbClr val="000000"/>
                </a:solidFill>
              </a:rPr>
              <a:t>the positive connection between mental and physical states</a:t>
            </a:r>
          </a:p>
          <a:p>
            <a:pPr marL="0" lvl="1" indent="0">
              <a:spcBef>
                <a:spcPts val="1600"/>
              </a:spcBef>
              <a:buSzPct val="125000"/>
              <a:buNone/>
              <a:defRPr/>
            </a:pPr>
            <a:r>
              <a:rPr lang="en-US" sz="1400" cap="all" dirty="0" smtClean="0">
                <a:solidFill>
                  <a:srgbClr val="000000"/>
                </a:solidFill>
              </a:rPr>
              <a:t>A holistic approach to health</a:t>
            </a:r>
          </a:p>
          <a:p>
            <a:pPr marL="0" lvl="1" indent="0">
              <a:spcBef>
                <a:spcPts val="1600"/>
              </a:spcBef>
              <a:buSzPct val="125000"/>
              <a:buNone/>
              <a:defRPr/>
            </a:pPr>
            <a:r>
              <a:rPr lang="en-US" sz="1400" cap="all" dirty="0" smtClean="0">
                <a:solidFill>
                  <a:srgbClr val="000000"/>
                </a:solidFill>
              </a:rPr>
              <a:t>the ultimate goal of a health and beauty routine</a:t>
            </a:r>
          </a:p>
        </p:txBody>
      </p:sp>
      <p:pic>
        <p:nvPicPr>
          <p:cNvPr id="9" name="Picture 8" descr="quotes_white_close.png"/>
          <p:cNvPicPr>
            <a:picLocks noChangeAspect="1"/>
          </p:cNvPicPr>
          <p:nvPr/>
        </p:nvPicPr>
        <p:blipFill>
          <a:blip r:embed="rId2">
            <a:alphaModFix/>
          </a:blip>
          <a:stretch>
            <a:fillRect/>
          </a:stretch>
        </p:blipFill>
        <p:spPr bwMode="gray">
          <a:xfrm>
            <a:off x="8449699" y="1802454"/>
            <a:ext cx="255108" cy="198898"/>
          </a:xfrm>
          <a:prstGeom prst="rect">
            <a:avLst/>
          </a:prstGeom>
          <a:noFill/>
        </p:spPr>
      </p:pic>
      <p:sp>
        <p:nvSpPr>
          <p:cNvPr id="15" name="Rectangle 14"/>
          <p:cNvSpPr/>
          <p:nvPr/>
        </p:nvSpPr>
        <p:spPr bwMode="gray">
          <a:xfrm>
            <a:off x="6199229" y="4394010"/>
            <a:ext cx="2514325" cy="276999"/>
          </a:xfrm>
          <a:prstGeom prst="rect">
            <a:avLst/>
          </a:prstGeom>
        </p:spPr>
        <p:txBody>
          <a:bodyPr wrap="square">
            <a:spAutoFit/>
          </a:bodyPr>
          <a:lstStyle/>
          <a:p>
            <a:r>
              <a:rPr lang="en-US" sz="1200" dirty="0" smtClean="0">
                <a:solidFill>
                  <a:srgbClr val="F2F2F2"/>
                </a:solidFill>
                <a:latin typeface="Gotham-Book"/>
                <a:ea typeface="Arial"/>
                <a:cs typeface="Gotham-Book"/>
              </a:rPr>
              <a:t>…quote</a:t>
            </a:r>
          </a:p>
        </p:txBody>
      </p:sp>
      <p:pic>
        <p:nvPicPr>
          <p:cNvPr id="16" name="Picture 15" descr="quotes_white_close.png"/>
          <p:cNvPicPr>
            <a:picLocks noChangeAspect="1"/>
          </p:cNvPicPr>
          <p:nvPr/>
        </p:nvPicPr>
        <p:blipFill>
          <a:blip r:embed="rId2">
            <a:alphaModFix/>
          </a:blip>
          <a:stretch>
            <a:fillRect/>
          </a:stretch>
        </p:blipFill>
        <p:spPr bwMode="gray">
          <a:xfrm>
            <a:off x="8545230" y="5101856"/>
            <a:ext cx="255108" cy="198898"/>
          </a:xfrm>
          <a:prstGeom prst="rect">
            <a:avLst/>
          </a:prstGeom>
          <a:noFill/>
        </p:spPr>
      </p:pic>
      <p:grpSp>
        <p:nvGrpSpPr>
          <p:cNvPr id="2" name="Group 24"/>
          <p:cNvGrpSpPr/>
          <p:nvPr/>
        </p:nvGrpSpPr>
        <p:grpSpPr>
          <a:xfrm>
            <a:off x="6275614" y="238404"/>
            <a:ext cx="2868386" cy="1262835"/>
            <a:chOff x="6023365" y="2118350"/>
            <a:chExt cx="2868386" cy="1262835"/>
          </a:xfrm>
        </p:grpSpPr>
        <p:sp>
          <p:nvSpPr>
            <p:cNvPr id="11" name="Rectangle 10"/>
            <p:cNvSpPr/>
            <p:nvPr/>
          </p:nvSpPr>
          <p:spPr bwMode="gray">
            <a:xfrm flipH="1">
              <a:off x="6023365" y="2118350"/>
              <a:ext cx="2868386" cy="1156342"/>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12" name="Rectangle 11"/>
            <p:cNvSpPr/>
            <p:nvPr/>
          </p:nvSpPr>
          <p:spPr bwMode="gray">
            <a:xfrm>
              <a:off x="6279763" y="2365522"/>
              <a:ext cx="2414835" cy="1015663"/>
            </a:xfrm>
            <a:prstGeom prst="rect">
              <a:avLst/>
            </a:prstGeom>
          </p:spPr>
          <p:txBody>
            <a:bodyPr wrap="square">
              <a:spAutoFit/>
            </a:bodyPr>
            <a:lstStyle/>
            <a:p>
              <a:pPr algn="l"/>
              <a:r>
                <a:rPr lang="en-US" sz="1200" dirty="0" smtClean="0">
                  <a:solidFill>
                    <a:srgbClr val="FFFFFF"/>
                  </a:solidFill>
                  <a:latin typeface="Gotham-Book"/>
                  <a:cs typeface="Gotham-Book"/>
                </a:rPr>
                <a:t>a state of being in balance; being healthy in the physical body, mind and soul; a state of well being”</a:t>
              </a:r>
            </a:p>
            <a:p>
              <a:pPr algn="l"/>
              <a:endParaRPr lang="en-US" sz="1200" dirty="0" smtClean="0">
                <a:solidFill>
                  <a:srgbClr val="FFFFFF"/>
                </a:solidFill>
                <a:latin typeface="Gotham-Book"/>
                <a:ea typeface="Arial"/>
                <a:cs typeface="Gotham-Book"/>
              </a:endParaRPr>
            </a:p>
          </p:txBody>
        </p:sp>
        <p:pic>
          <p:nvPicPr>
            <p:cNvPr id="13" name="Picture 12"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17" name="Picture 16"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4" name="Group 31"/>
          <p:cNvGrpSpPr/>
          <p:nvPr/>
        </p:nvGrpSpPr>
        <p:grpSpPr>
          <a:xfrm>
            <a:off x="6275614" y="5238962"/>
            <a:ext cx="2868386" cy="1318448"/>
            <a:chOff x="6023365" y="2118350"/>
            <a:chExt cx="2868386" cy="1318448"/>
          </a:xfrm>
        </p:grpSpPr>
        <p:sp>
          <p:nvSpPr>
            <p:cNvPr id="33" name="Rectangle 32"/>
            <p:cNvSpPr/>
            <p:nvPr/>
          </p:nvSpPr>
          <p:spPr bwMode="gray">
            <a:xfrm flipH="1">
              <a:off x="6023365" y="2118350"/>
              <a:ext cx="2868386" cy="131844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4" name="Rectangle 33"/>
            <p:cNvSpPr/>
            <p:nvPr/>
          </p:nvSpPr>
          <p:spPr bwMode="gray">
            <a:xfrm>
              <a:off x="6180273" y="2365522"/>
              <a:ext cx="2514325" cy="1015663"/>
            </a:xfrm>
            <a:prstGeom prst="rect">
              <a:avLst/>
            </a:prstGeom>
          </p:spPr>
          <p:txBody>
            <a:bodyPr wrap="square">
              <a:spAutoFit/>
            </a:bodyPr>
            <a:lstStyle/>
            <a:p>
              <a:pPr marL="0" lvl="1" algn="l"/>
              <a:r>
                <a:rPr lang="en-US" sz="1200" dirty="0" smtClean="0">
                  <a:solidFill>
                    <a:srgbClr val="FFFFFF"/>
                  </a:solidFill>
                  <a:latin typeface="Gotham-Book"/>
                  <a:cs typeface="Gotham-Book"/>
                </a:rPr>
                <a:t>wellness combines physical and mental health as well as beauty, and defines the entirety of how you feel</a:t>
              </a:r>
            </a:p>
            <a:p>
              <a:pPr marL="0" lvl="1" algn="l"/>
              <a:endParaRPr lang="en-US" sz="1200" dirty="0" smtClean="0">
                <a:solidFill>
                  <a:srgbClr val="FFFFFF"/>
                </a:solidFill>
                <a:latin typeface="Gotham-Book"/>
                <a:ea typeface="Arial"/>
                <a:cs typeface="Gotham-Book"/>
              </a:endParaRPr>
            </a:p>
          </p:txBody>
        </p:sp>
        <p:pic>
          <p:nvPicPr>
            <p:cNvPr id="35" name="Picture 34" descr="quotes_white_close.png"/>
            <p:cNvPicPr>
              <a:picLocks noChangeAspect="1"/>
            </p:cNvPicPr>
            <p:nvPr/>
          </p:nvPicPr>
          <p:blipFill>
            <a:blip r:embed="rId2">
              <a:alphaModFix/>
            </a:blip>
            <a:stretch>
              <a:fillRect/>
            </a:stretch>
          </p:blipFill>
          <p:spPr bwMode="gray">
            <a:xfrm>
              <a:off x="8526274" y="3159372"/>
              <a:ext cx="255108" cy="198898"/>
            </a:xfrm>
            <a:prstGeom prst="rect">
              <a:avLst/>
            </a:prstGeom>
            <a:noFill/>
          </p:spPr>
        </p:pic>
        <p:pic>
          <p:nvPicPr>
            <p:cNvPr id="36" name="Picture 3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grpSp>
        <p:nvGrpSpPr>
          <p:cNvPr id="5" name="Group 31"/>
          <p:cNvGrpSpPr/>
          <p:nvPr/>
        </p:nvGrpSpPr>
        <p:grpSpPr>
          <a:xfrm>
            <a:off x="0" y="5165490"/>
            <a:ext cx="2868386" cy="1318448"/>
            <a:chOff x="6023365" y="2118350"/>
            <a:chExt cx="2868386" cy="1318448"/>
          </a:xfrm>
        </p:grpSpPr>
        <p:sp>
          <p:nvSpPr>
            <p:cNvPr id="38" name="Rectangle 37"/>
            <p:cNvSpPr/>
            <p:nvPr/>
          </p:nvSpPr>
          <p:spPr bwMode="gray">
            <a:xfrm flipH="1">
              <a:off x="6023365" y="2118350"/>
              <a:ext cx="2868386" cy="131844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9" name="Rectangle 38"/>
            <p:cNvSpPr/>
            <p:nvPr/>
          </p:nvSpPr>
          <p:spPr bwMode="gray">
            <a:xfrm>
              <a:off x="6226737" y="2458462"/>
              <a:ext cx="2514325" cy="646331"/>
            </a:xfrm>
            <a:prstGeom prst="rect">
              <a:avLst/>
            </a:prstGeom>
          </p:spPr>
          <p:txBody>
            <a:bodyPr wrap="square">
              <a:spAutoFit/>
            </a:bodyPr>
            <a:lstStyle/>
            <a:p>
              <a:pPr algn="l"/>
              <a:r>
                <a:rPr lang="en-US" sz="1200" dirty="0" smtClean="0">
                  <a:solidFill>
                    <a:srgbClr val="FFFFFF"/>
                  </a:solidFill>
                  <a:latin typeface="Gotham-Book"/>
                  <a:cs typeface="Gotham-Book"/>
                </a:rPr>
                <a:t>wellness is a combination of health and beauty that determine your quality of life</a:t>
              </a:r>
            </a:p>
          </p:txBody>
        </p:sp>
        <p:pic>
          <p:nvPicPr>
            <p:cNvPr id="40" name="Picture 39" descr="quotes_white_close.png"/>
            <p:cNvPicPr>
              <a:picLocks noChangeAspect="1"/>
            </p:cNvPicPr>
            <p:nvPr/>
          </p:nvPicPr>
          <p:blipFill>
            <a:blip r:embed="rId2">
              <a:alphaModFix/>
            </a:blip>
            <a:stretch>
              <a:fillRect/>
            </a:stretch>
          </p:blipFill>
          <p:spPr bwMode="gray">
            <a:xfrm>
              <a:off x="8526274" y="3159372"/>
              <a:ext cx="255108" cy="198898"/>
            </a:xfrm>
            <a:prstGeom prst="rect">
              <a:avLst/>
            </a:prstGeom>
            <a:noFill/>
          </p:spPr>
        </p:pic>
        <p:pic>
          <p:nvPicPr>
            <p:cNvPr id="41" name="Picture 40"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pic>
        <p:nvPicPr>
          <p:cNvPr id="23" name="Picture 22"/>
          <p:cNvPicPr>
            <a:picLocks noChangeAspect="1"/>
          </p:cNvPicPr>
          <p:nvPr/>
        </p:nvPicPr>
        <p:blipFill>
          <a:blip r:embed="rId4"/>
          <a:stretch>
            <a:fillRect/>
          </a:stretch>
        </p:blipFill>
        <p:spPr>
          <a:xfrm>
            <a:off x="6258713" y="1364152"/>
            <a:ext cx="2885287" cy="2892273"/>
          </a:xfrm>
          <a:prstGeom prst="rect">
            <a:avLst/>
          </a:prstGeom>
        </p:spPr>
      </p:pic>
      <p:pic>
        <p:nvPicPr>
          <p:cNvPr id="24" name="Picture 23"/>
          <p:cNvPicPr>
            <a:picLocks noChangeAspect="1"/>
          </p:cNvPicPr>
          <p:nvPr/>
        </p:nvPicPr>
        <p:blipFill>
          <a:blip r:embed="rId5"/>
          <a:stretch>
            <a:fillRect/>
          </a:stretch>
        </p:blipFill>
        <p:spPr>
          <a:xfrm>
            <a:off x="2871025" y="4296295"/>
            <a:ext cx="1469663" cy="221103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 on health</a:t>
            </a:r>
            <a:endParaRPr lang="en-US" dirty="0"/>
          </a:p>
        </p:txBody>
      </p:sp>
      <p:sp>
        <p:nvSpPr>
          <p:cNvPr id="3" name="Content Placeholder 2"/>
          <p:cNvSpPr>
            <a:spLocks noGrp="1"/>
          </p:cNvSpPr>
          <p:nvPr>
            <p:ph idx="1"/>
          </p:nvPr>
        </p:nvSpPr>
        <p:spPr>
          <a:xfrm>
            <a:off x="333635" y="1269451"/>
            <a:ext cx="8228707" cy="4897012"/>
          </a:xfrm>
        </p:spPr>
        <p:txBody>
          <a:bodyPr/>
          <a:lstStyle/>
          <a:p>
            <a:pPr lvl="1">
              <a:buFont typeface="Arial"/>
              <a:buChar char="•"/>
            </a:pPr>
            <a:r>
              <a:rPr lang="en-US" sz="1100" dirty="0" smtClean="0">
                <a:solidFill>
                  <a:srgbClr val="07A0C7"/>
                </a:solidFill>
              </a:rPr>
              <a:t>BEAUTY DRIVEN:</a:t>
            </a:r>
          </a:p>
          <a:p>
            <a:pPr lvl="2">
              <a:buFont typeface="Arial"/>
              <a:buChar char="•"/>
            </a:pPr>
            <a:r>
              <a:rPr lang="en-US" sz="1100" dirty="0" smtClean="0"/>
              <a:t>“You can look flawless on the outside but if you aren’t healthy you’re not beautiful”</a:t>
            </a:r>
          </a:p>
          <a:p>
            <a:pPr lvl="2">
              <a:buFont typeface="Arial"/>
              <a:buChar char="•"/>
            </a:pPr>
            <a:r>
              <a:rPr lang="en-US" sz="1100" dirty="0" smtClean="0"/>
              <a:t>“I want to look as good as I feel on the inside.”</a:t>
            </a:r>
          </a:p>
          <a:p>
            <a:pPr lvl="1">
              <a:buFont typeface="Arial"/>
              <a:buChar char="•"/>
            </a:pPr>
            <a:r>
              <a:rPr lang="en-US" sz="1100" dirty="0" smtClean="0"/>
              <a:t>“Health is freedom from pain, illness and physical barriers…”</a:t>
            </a:r>
          </a:p>
          <a:p>
            <a:pPr lvl="1">
              <a:buFont typeface="Arial"/>
              <a:buChar char="•"/>
            </a:pPr>
            <a:r>
              <a:rPr lang="en-US" sz="1100" dirty="0" smtClean="0"/>
              <a:t>“This is the physical and quantifiable condition your body is in…I believe that good health is at the core of true happiness”</a:t>
            </a:r>
          </a:p>
          <a:p>
            <a:pPr lvl="1">
              <a:buFont typeface="Arial"/>
              <a:buChar char="•"/>
            </a:pPr>
            <a:r>
              <a:rPr lang="en-US" sz="1100" dirty="0" smtClean="0"/>
              <a:t>“Health to me is treating your body as a temple. That includes exercise, eating right, and taking care of yourself to refrain from sickness and long term wear on your body.”</a:t>
            </a:r>
          </a:p>
          <a:p>
            <a:pPr lvl="1">
              <a:buFont typeface="Arial"/>
              <a:buChar char="•"/>
            </a:pPr>
            <a:r>
              <a:rPr lang="en-US" sz="1100" dirty="0" smtClean="0"/>
              <a:t>“The way my body feels. “</a:t>
            </a:r>
          </a:p>
          <a:p>
            <a:pPr lvl="1">
              <a:buFont typeface="Arial"/>
              <a:buChar char="•"/>
            </a:pPr>
            <a:r>
              <a:rPr lang="en-US" sz="1100" dirty="0" smtClean="0">
                <a:solidFill>
                  <a:srgbClr val="07A0C7"/>
                </a:solidFill>
              </a:rPr>
              <a:t>BEING ABLE BODIED</a:t>
            </a:r>
          </a:p>
          <a:p>
            <a:pPr lvl="2">
              <a:buFont typeface="Arial"/>
              <a:buChar char="•"/>
            </a:pPr>
            <a:r>
              <a:rPr lang="en-US" sz="1100" dirty="0" smtClean="0"/>
              <a:t>If I don’t have my health, I don’t have the ability to live happily and freely”</a:t>
            </a:r>
          </a:p>
          <a:p>
            <a:pPr lvl="2">
              <a:buFont typeface="Arial"/>
              <a:buChar char="•"/>
            </a:pPr>
            <a:r>
              <a:rPr lang="en-US" sz="1100" dirty="0" smtClean="0"/>
              <a:t>“I define health as being the current condition of your mind and body…this will determine your active abilities and if there are any hindrances or limitations.”</a:t>
            </a:r>
          </a:p>
          <a:p>
            <a:pPr lvl="1">
              <a:buFont typeface="Arial"/>
              <a:buChar char="•"/>
            </a:pPr>
            <a:r>
              <a:rPr lang="en-US" sz="1100" dirty="0" smtClean="0">
                <a:solidFill>
                  <a:srgbClr val="07A0C7"/>
                </a:solidFill>
              </a:rPr>
              <a:t>FEAR DRIVEN</a:t>
            </a:r>
          </a:p>
          <a:p>
            <a:pPr lvl="2">
              <a:buFont typeface="Arial"/>
              <a:buChar char="•"/>
            </a:pPr>
            <a:r>
              <a:rPr lang="en-US" sz="1100" dirty="0" smtClean="0"/>
              <a:t>“Sometimes being healthy kind of feels like waiting for the other shoe to drop…that it’s only a matter of time until it [illness] befalls me”</a:t>
            </a:r>
          </a:p>
          <a:p>
            <a:pPr lvl="2">
              <a:buFont typeface="Arial"/>
              <a:buChar char="•"/>
            </a:pPr>
            <a:r>
              <a:rPr lang="en-US" sz="1100" dirty="0" smtClean="0"/>
              <a:t>“I want to prevent diseases and illnesses…I try to eat healthy foods, wash my hands, avoid other sick people.”</a:t>
            </a:r>
          </a:p>
          <a:p>
            <a:pPr>
              <a:buFont typeface="Arial"/>
              <a:buChar char="•"/>
            </a:pPr>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wellness insights</a:t>
            </a:r>
            <a:endParaRPr lang="en-US" dirty="0"/>
          </a:p>
        </p:txBody>
      </p:sp>
      <p:sp>
        <p:nvSpPr>
          <p:cNvPr id="3" name="Content Placeholder 2"/>
          <p:cNvSpPr>
            <a:spLocks noGrp="1"/>
          </p:cNvSpPr>
          <p:nvPr>
            <p:ph idx="1"/>
          </p:nvPr>
        </p:nvSpPr>
        <p:spPr>
          <a:xfrm>
            <a:off x="483047" y="1388980"/>
            <a:ext cx="8228707" cy="3460721"/>
          </a:xfrm>
        </p:spPr>
        <p:txBody>
          <a:bodyPr/>
          <a:lstStyle/>
          <a:p>
            <a:pPr lvl="2">
              <a:buFont typeface="Arial"/>
              <a:buChar char="•"/>
            </a:pPr>
            <a:r>
              <a:rPr lang="en-US" sz="1600" dirty="0" smtClean="0"/>
              <a:t>perceived as combination of health and beauty</a:t>
            </a:r>
          </a:p>
          <a:p>
            <a:pPr lvl="2">
              <a:buFont typeface="Arial"/>
              <a:buChar char="•"/>
            </a:pPr>
            <a:r>
              <a:rPr lang="en-US" sz="1600" dirty="0" smtClean="0"/>
              <a:t>few talk about happiness/fun as wellness (approach is similar to work – focused, like an obligation)</a:t>
            </a:r>
          </a:p>
          <a:p>
            <a:pPr lvl="2">
              <a:buFont typeface="Arial"/>
              <a:buChar char="•"/>
            </a:pPr>
            <a:r>
              <a:rPr lang="en-US" sz="1600" dirty="0" smtClean="0"/>
              <a:t>salon visits fit here (for things that can’t be achieved at home </a:t>
            </a:r>
            <a:r>
              <a:rPr lang="en-US" sz="1600" dirty="0" err="1" smtClean="0"/>
              <a:t>ie</a:t>
            </a:r>
            <a:r>
              <a:rPr lang="en-US" sz="1600" dirty="0" smtClean="0"/>
              <a:t>: socializing, being treated)</a:t>
            </a:r>
          </a:p>
          <a:p>
            <a:pPr lvl="2">
              <a:buFont typeface="Arial"/>
              <a:buChar char="•"/>
            </a:pPr>
            <a:r>
              <a:rPr lang="en-US" sz="1600" dirty="0" smtClean="0"/>
              <a:t>wellness often seen as balance</a:t>
            </a:r>
          </a:p>
          <a:p>
            <a:pPr lvl="2">
              <a:buFont typeface="Arial"/>
              <a:buChar char="•"/>
            </a:pPr>
            <a:r>
              <a:rPr lang="en-US" sz="1600" dirty="0" smtClean="0"/>
              <a:t>wellness as treating yourself (“me time”, spa time, massages)</a:t>
            </a:r>
          </a:p>
          <a:p>
            <a:pPr lvl="2">
              <a:buFont typeface="Arial"/>
              <a:buChar char="•"/>
            </a:pPr>
            <a:r>
              <a:rPr lang="en-US" sz="1600" dirty="0" smtClean="0"/>
              <a:t>wellness as lack of stress</a:t>
            </a:r>
          </a:p>
          <a:p>
            <a:pPr lvl="2">
              <a:buFont typeface="Arial"/>
              <a:buChar char="•"/>
            </a:pPr>
            <a:r>
              <a:rPr lang="en-US" sz="1600" dirty="0" smtClean="0"/>
              <a:t>wellness is not part of daily routine, but rather something </a:t>
            </a:r>
            <a:r>
              <a:rPr lang="en-US" sz="1600" dirty="0" err="1" smtClean="0"/>
              <a:t>aspirational</a:t>
            </a:r>
            <a:r>
              <a:rPr lang="en-US" sz="1600" dirty="0" smtClean="0"/>
              <a:t> that one hopes for as a result of repeating routine daily</a:t>
            </a:r>
          </a:p>
          <a:p>
            <a:pPr lvl="2">
              <a:buFont typeface="Arial"/>
              <a:buChar char="•"/>
            </a:pPr>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beauty, health, wellness</a:t>
            </a:r>
            <a:endParaRPr lang="en-US" dirty="0"/>
          </a:p>
        </p:txBody>
      </p:sp>
      <p:sp>
        <p:nvSpPr>
          <p:cNvPr id="6" name="Oval 5"/>
          <p:cNvSpPr/>
          <p:nvPr/>
        </p:nvSpPr>
        <p:spPr bwMode="auto">
          <a:xfrm>
            <a:off x="3827923" y="2707239"/>
            <a:ext cx="1612784" cy="161278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B</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7" name="Oval 6"/>
          <p:cNvSpPr/>
          <p:nvPr/>
        </p:nvSpPr>
        <p:spPr bwMode="auto">
          <a:xfrm>
            <a:off x="3300498" y="3790473"/>
            <a:ext cx="1572414" cy="1572414"/>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H</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8" name="Oval 7"/>
          <p:cNvSpPr/>
          <p:nvPr/>
        </p:nvSpPr>
        <p:spPr bwMode="auto">
          <a:xfrm>
            <a:off x="4476367" y="3792076"/>
            <a:ext cx="1556870" cy="1556870"/>
          </a:xfrm>
          <a:prstGeom prst="ellipse">
            <a:avLst/>
          </a:prstGeom>
          <a:solidFill>
            <a:srgbClr val="07A0C7">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900" u="none" strike="noStrike" cap="none" normalizeH="0" baseline="0" dirty="0" smtClean="0">
                <a:ln>
                  <a:noFill/>
                </a:ln>
                <a:solidFill>
                  <a:schemeClr val="bg1"/>
                </a:solidFill>
                <a:effectLst/>
                <a:latin typeface="Gotham-Book"/>
                <a:ea typeface="ヒラギノ角ゴ ProN W3" charset="-128"/>
                <a:cs typeface="Gotham-Book"/>
                <a:sym typeface="Lucida Grande" charset="0"/>
              </a:rPr>
              <a:t>W</a:t>
            </a:r>
            <a:endParaRPr kumimoji="0" lang="en-US" sz="5900" u="none" strike="noStrike" cap="none" normalizeH="0" baseline="0" dirty="0">
              <a:ln>
                <a:noFill/>
              </a:ln>
              <a:solidFill>
                <a:schemeClr val="bg1"/>
              </a:solidFill>
              <a:effectLst/>
              <a:latin typeface="Gotham-Book"/>
              <a:ea typeface="ヒラギノ角ゴ ProN W3" charset="-128"/>
              <a:cs typeface="Gotham-Book"/>
              <a:sym typeface="Lucida Grande" charset="0"/>
            </a:endParaRPr>
          </a:p>
        </p:txBody>
      </p:sp>
      <p:sp>
        <p:nvSpPr>
          <p:cNvPr id="10" name="Content Placeholder 10"/>
          <p:cNvSpPr txBox="1">
            <a:spLocks/>
          </p:cNvSpPr>
          <p:nvPr/>
        </p:nvSpPr>
        <p:spPr>
          <a:xfrm>
            <a:off x="3383693" y="913513"/>
            <a:ext cx="3684058" cy="1419137"/>
          </a:xfrm>
          <a:prstGeom prst="rect">
            <a:avLst/>
          </a:prstGeom>
          <a:noFill/>
          <a:ln>
            <a:noFill/>
          </a:ln>
        </p:spPr>
        <p:txBody>
          <a:bodyPr vert="horz" wrap="square" lIns="64291" tIns="32146" rIns="64291" bIns="32146">
            <a:spAutoFit/>
          </a:bodyPr>
          <a:lstStyle/>
          <a:p>
            <a:pPr marR="0" lvl="0" algn="l" defTabSz="914400" rtl="0" eaLnBrk="1" fontAlgn="base" latinLnBrk="0" hangingPunct="1">
              <a:spcBef>
                <a:spcPts val="0"/>
              </a:spcBef>
              <a:spcAft>
                <a:spcPts val="0"/>
              </a:spcAft>
              <a:buClrTx/>
              <a:buSzPct val="125000"/>
              <a:tabLst/>
              <a:defRPr/>
            </a:pPr>
            <a:r>
              <a:rPr lang="en-US" sz="1100" dirty="0" smtClean="0">
                <a:solidFill>
                  <a:srgbClr val="535353"/>
                </a:solidFill>
                <a:latin typeface="Gotham-Book"/>
                <a:cs typeface="Gotham-Book"/>
              </a:rPr>
              <a:t>inputs: </a:t>
            </a:r>
          </a:p>
          <a:p>
            <a:pPr lvl="1" algn="l">
              <a:spcBef>
                <a:spcPts val="0"/>
              </a:spcBef>
              <a:spcAft>
                <a:spcPts val="0"/>
              </a:spcAft>
              <a:buSzPct val="125000"/>
              <a:buFont typeface="Arial"/>
              <a:buChar char="•"/>
              <a:defRPr/>
            </a:pPr>
            <a:r>
              <a:rPr lang="en-US" sz="1100" dirty="0" smtClean="0">
                <a:solidFill>
                  <a:srgbClr val="535353"/>
                </a:solidFill>
                <a:latin typeface="Gotham-Book"/>
                <a:cs typeface="Gotham-Book"/>
              </a:rPr>
              <a:t>substances or procedures that alter one’s appearance (e.g. cosmetics, hair styling, etc.)</a:t>
            </a:r>
          </a:p>
          <a:p>
            <a:pPr marR="0" lvl="0" algn="l" defTabSz="914400" rtl="0" eaLnBrk="1" fontAlgn="base" latinLnBrk="0" hangingPunct="1">
              <a:spcBef>
                <a:spcPts val="0"/>
              </a:spcBef>
              <a:spcAft>
                <a:spcPts val="0"/>
              </a:spcAft>
              <a:buClrTx/>
              <a:buSzPct val="125000"/>
              <a:buFont typeface="Arial"/>
              <a:buChar char="•"/>
              <a:tabLst/>
              <a:defRPr/>
            </a:pPr>
            <a:endParaRPr kumimoji="0" lang="en-US" sz="1100" b="0" i="0" u="none" strike="noStrike" kern="1200" spc="0" normalizeH="0" baseline="0" noProof="0" dirty="0" smtClean="0">
              <a:ln>
                <a:noFill/>
              </a:ln>
              <a:solidFill>
                <a:srgbClr val="535353"/>
              </a:solidFill>
              <a:effectLst/>
              <a:uLnTx/>
              <a:uFillTx/>
              <a:latin typeface="Gotham-Book"/>
              <a:ea typeface="ヒラギノ角ゴ ProN W3" charset="-128"/>
              <a:cs typeface="Gotham-Book"/>
              <a:sym typeface="Lucida Grande" charset="0"/>
            </a:endParaRPr>
          </a:p>
          <a:p>
            <a:pPr algn="l">
              <a:spcBef>
                <a:spcPts val="0"/>
              </a:spcBef>
              <a:spcAft>
                <a:spcPts val="0"/>
              </a:spcAft>
              <a:buSzPct val="125000"/>
            </a:pPr>
            <a:r>
              <a:rPr lang="en-US" sz="1100" dirty="0" smtClean="0">
                <a:solidFill>
                  <a:srgbClr val="535353"/>
                </a:solidFill>
                <a:latin typeface="Gotham-Book"/>
                <a:cs typeface="Gotham-Book"/>
              </a:rPr>
              <a:t>outcome: </a:t>
            </a:r>
          </a:p>
          <a:p>
            <a:pPr marL="321458" lvl="2" algn="l">
              <a:spcBef>
                <a:spcPts val="0"/>
              </a:spcBef>
              <a:spcAft>
                <a:spcPts val="0"/>
              </a:spcAft>
              <a:buSzPct val="125000"/>
              <a:buFont typeface="Arial"/>
              <a:buChar char="•"/>
            </a:pPr>
            <a:r>
              <a:rPr lang="en-US" sz="1100" dirty="0" smtClean="0">
                <a:solidFill>
                  <a:srgbClr val="535353"/>
                </a:solidFill>
                <a:latin typeface="Gotham-Book"/>
                <a:cs typeface="Gotham-Book"/>
              </a:rPr>
              <a:t>both emotional and physical components</a:t>
            </a:r>
            <a:endParaRPr kumimoji="0" lang="en-US" sz="1100" b="0" i="0" u="none" strike="noStrike" kern="1200" spc="0" normalizeH="0" baseline="0" noProof="0" dirty="0" smtClean="0">
              <a:ln>
                <a:noFill/>
              </a:ln>
              <a:solidFill>
                <a:srgbClr val="535353"/>
              </a:solidFill>
              <a:effectLst/>
              <a:uLnTx/>
              <a:uFillTx/>
              <a:latin typeface="Gotham-Book"/>
              <a:ea typeface="ヒラギノ角ゴ ProN W3" charset="-128"/>
              <a:cs typeface="Gotham-Book"/>
              <a:sym typeface="Lucida Grande" charset="0"/>
            </a:endParaRPr>
          </a:p>
          <a:p>
            <a:pPr marL="321458" lvl="2" algn="l">
              <a:spcBef>
                <a:spcPts val="0"/>
              </a:spcBef>
              <a:spcAft>
                <a:spcPts val="0"/>
              </a:spcAft>
              <a:buSzPct val="125000"/>
              <a:buFont typeface="Arial"/>
              <a:buChar char="•"/>
              <a:defRPr/>
            </a:pPr>
            <a:r>
              <a:rPr lang="en-US" sz="1100" dirty="0" smtClean="0">
                <a:solidFill>
                  <a:srgbClr val="535353"/>
                </a:solidFill>
                <a:latin typeface="Gotham-Book"/>
                <a:cs typeface="Gotham-Book"/>
              </a:rPr>
              <a:t>higher confidence level</a:t>
            </a:r>
          </a:p>
          <a:p>
            <a:pPr marL="321458" lvl="2" algn="l">
              <a:spcBef>
                <a:spcPts val="0"/>
              </a:spcBef>
              <a:spcAft>
                <a:spcPts val="0"/>
              </a:spcAft>
              <a:buSzPct val="125000"/>
              <a:buFont typeface="Arial"/>
              <a:buChar char="•"/>
              <a:defRPr/>
            </a:pPr>
            <a:r>
              <a:rPr kumimoji="0" lang="en-US" sz="1100" b="0" i="0" u="none" strike="noStrike" kern="1200" spc="0" normalizeH="0" baseline="0" noProof="0" dirty="0" smtClean="0">
                <a:ln>
                  <a:noFill/>
                </a:ln>
                <a:solidFill>
                  <a:srgbClr val="535353"/>
                </a:solidFill>
                <a:effectLst/>
                <a:uLnTx/>
                <a:uFillTx/>
                <a:latin typeface="Gotham-Book"/>
                <a:ea typeface="ヒラギノ角ゴ ProN W3" charset="-128"/>
                <a:cs typeface="Gotham-Book"/>
                <a:sym typeface="Lucida Grande" charset="0"/>
              </a:rPr>
              <a:t>affects</a:t>
            </a:r>
            <a:r>
              <a:rPr kumimoji="0" lang="en-US" sz="1100" b="0" i="0" u="none" strike="noStrike" kern="1200" spc="0" normalizeH="0" noProof="0" dirty="0" smtClean="0">
                <a:ln>
                  <a:noFill/>
                </a:ln>
                <a:solidFill>
                  <a:srgbClr val="535353"/>
                </a:solidFill>
                <a:effectLst/>
                <a:uLnTx/>
                <a:uFillTx/>
                <a:latin typeface="Gotham-Book"/>
                <a:ea typeface="ヒラギノ角ゴ ProN W3" charset="-128"/>
                <a:cs typeface="Gotham-Book"/>
                <a:sym typeface="Lucida Grande" charset="0"/>
              </a:rPr>
              <a:t> how others treat you</a:t>
            </a:r>
          </a:p>
        </p:txBody>
      </p:sp>
      <p:sp>
        <p:nvSpPr>
          <p:cNvPr id="12" name="Content Placeholder 10"/>
          <p:cNvSpPr txBox="1">
            <a:spLocks/>
          </p:cNvSpPr>
          <p:nvPr/>
        </p:nvSpPr>
        <p:spPr>
          <a:xfrm>
            <a:off x="0" y="4122642"/>
            <a:ext cx="2737222" cy="1249859"/>
          </a:xfrm>
          <a:prstGeom prst="rect">
            <a:avLst/>
          </a:prstGeom>
          <a:ln>
            <a:noFill/>
          </a:ln>
        </p:spPr>
        <p:txBody>
          <a:bodyPr vert="horz" wrap="square" lIns="64291" tIns="32146" rIns="64291" bIns="32146" anchor="t">
            <a:spAutoFit/>
          </a:bodyPr>
          <a:lstStyle/>
          <a:p>
            <a:pPr lvl="0" indent="182880" algn="r">
              <a:spcBef>
                <a:spcPts val="0"/>
              </a:spcBef>
              <a:spcAft>
                <a:spcPts val="0"/>
              </a:spcAft>
              <a:buSzPct val="125000"/>
            </a:pPr>
            <a:r>
              <a:rPr lang="en-US" sz="1100" dirty="0" smtClean="0">
                <a:solidFill>
                  <a:srgbClr val="535353"/>
                </a:solidFill>
                <a:latin typeface="Gotham-Book"/>
                <a:cs typeface="Gotham-Book"/>
              </a:rPr>
              <a:t>inputs: </a:t>
            </a:r>
          </a:p>
          <a:p>
            <a:pPr lvl="1" indent="182880" algn="r">
              <a:spcBef>
                <a:spcPts val="0"/>
              </a:spcBef>
              <a:spcAft>
                <a:spcPts val="0"/>
              </a:spcAft>
              <a:buSzPct val="125000"/>
              <a:buFont typeface="Arial"/>
              <a:buChar char="•"/>
            </a:pPr>
            <a:r>
              <a:rPr lang="en-US" sz="1100" dirty="0" smtClean="0">
                <a:solidFill>
                  <a:srgbClr val="535353"/>
                </a:solidFill>
                <a:latin typeface="Gotham-Book"/>
                <a:cs typeface="Gotham-Book"/>
              </a:rPr>
              <a:t>exercise, diet, vitamins, supplements</a:t>
            </a:r>
          </a:p>
          <a:p>
            <a:pPr lvl="0" indent="182880" algn="r">
              <a:spcBef>
                <a:spcPts val="0"/>
              </a:spcBef>
              <a:spcAft>
                <a:spcPts val="0"/>
              </a:spcAft>
              <a:buSzPct val="125000"/>
            </a:pPr>
            <a:endParaRPr lang="en-US" sz="1100" dirty="0" smtClean="0">
              <a:solidFill>
                <a:srgbClr val="535353"/>
              </a:solidFill>
              <a:latin typeface="Gotham-Book"/>
              <a:cs typeface="Gotham-Book"/>
            </a:endParaRPr>
          </a:p>
          <a:p>
            <a:pPr lvl="0" indent="182880" algn="r">
              <a:spcBef>
                <a:spcPts val="0"/>
              </a:spcBef>
              <a:spcAft>
                <a:spcPts val="0"/>
              </a:spcAft>
              <a:buSzPct val="125000"/>
            </a:pPr>
            <a:r>
              <a:rPr lang="en-US" sz="1100" dirty="0" smtClean="0">
                <a:solidFill>
                  <a:srgbClr val="535353"/>
                </a:solidFill>
                <a:latin typeface="Gotham-Book"/>
                <a:cs typeface="Gotham-Book"/>
              </a:rPr>
              <a:t>outcome:</a:t>
            </a:r>
          </a:p>
          <a:p>
            <a:pPr lvl="0" indent="182880" algn="r">
              <a:spcBef>
                <a:spcPts val="0"/>
              </a:spcBef>
              <a:spcAft>
                <a:spcPts val="0"/>
              </a:spcAft>
              <a:buSzPct val="125000"/>
              <a:buFont typeface="Arial"/>
              <a:buChar char="•"/>
            </a:pPr>
            <a:r>
              <a:rPr lang="en-US" sz="1100" dirty="0" smtClean="0">
                <a:solidFill>
                  <a:srgbClr val="535353"/>
                </a:solidFill>
                <a:latin typeface="Gotham-Book"/>
                <a:cs typeface="Gotham-Book"/>
              </a:rPr>
              <a:t>improved physical condition</a:t>
            </a:r>
          </a:p>
          <a:p>
            <a:pPr lvl="0" indent="182880" algn="r">
              <a:spcBef>
                <a:spcPts val="0"/>
              </a:spcBef>
              <a:spcAft>
                <a:spcPts val="0"/>
              </a:spcAft>
              <a:buSzPct val="125000"/>
              <a:buFont typeface="Arial"/>
              <a:buChar char="•"/>
            </a:pPr>
            <a:r>
              <a:rPr lang="en-US" sz="1100" dirty="0" smtClean="0">
                <a:solidFill>
                  <a:srgbClr val="535353"/>
                </a:solidFill>
                <a:latin typeface="Gotham-Book"/>
                <a:cs typeface="Gotham-Book"/>
              </a:rPr>
              <a:t>better appearance</a:t>
            </a:r>
          </a:p>
        </p:txBody>
      </p:sp>
      <p:cxnSp>
        <p:nvCxnSpPr>
          <p:cNvPr id="15" name="Straight Connector 14"/>
          <p:cNvCxnSpPr/>
          <p:nvPr/>
        </p:nvCxnSpPr>
        <p:spPr bwMode="auto">
          <a:xfrm rot="10800000">
            <a:off x="2420472" y="2928474"/>
            <a:ext cx="1792935" cy="1090706"/>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triangle" w="med" len="med"/>
          </a:ln>
          <a:effectLst/>
        </p:spPr>
      </p:cxnSp>
      <p:sp>
        <p:nvSpPr>
          <p:cNvPr id="16" name="Content Placeholder 10"/>
          <p:cNvSpPr txBox="1">
            <a:spLocks/>
          </p:cNvSpPr>
          <p:nvPr/>
        </p:nvSpPr>
        <p:spPr>
          <a:xfrm>
            <a:off x="687294" y="2255571"/>
            <a:ext cx="1673404" cy="480418"/>
          </a:xfrm>
          <a:prstGeom prst="rect">
            <a:avLst/>
          </a:prstGeom>
        </p:spPr>
        <p:txBody>
          <a:bodyPr vert="horz" wrap="square" lIns="64291" tIns="32146" rIns="64291" bIns="32146">
            <a:spAutoFit/>
          </a:bodyPr>
          <a:lstStyle/>
          <a:p>
            <a:pPr marR="0" lvl="0" indent="182880" algn="r" defTabSz="914400" rtl="0" eaLnBrk="1" fontAlgn="base" latinLnBrk="0" hangingPunct="1">
              <a:lnSpc>
                <a:spcPct val="100000"/>
              </a:lnSpc>
              <a:spcBef>
                <a:spcPts val="600"/>
              </a:spcBef>
              <a:spcAft>
                <a:spcPts val="0"/>
              </a:spcAft>
              <a:buClrTx/>
              <a:buSzPct val="125000"/>
              <a:tabLst/>
              <a:defRPr/>
            </a:pPr>
            <a:r>
              <a:rPr kumimoji="0" lang="en-US" sz="1100" b="0" i="0" u="none" strike="noStrike" kern="1200" spc="0" normalizeH="0" baseline="0" noProof="0" dirty="0" smtClean="0">
                <a:ln>
                  <a:noFill/>
                </a:ln>
                <a:solidFill>
                  <a:srgbClr val="07A0C7"/>
                </a:solidFill>
                <a:effectLst/>
                <a:uLnTx/>
                <a:uFillTx/>
                <a:latin typeface="Gotham-Book"/>
                <a:ea typeface="ヒラギノ角ゴ ProN W3" charset="-128"/>
                <a:cs typeface="Gotham-Book"/>
                <a:sym typeface="Lucida Grande" charset="0"/>
              </a:rPr>
              <a:t>health</a:t>
            </a:r>
            <a:r>
              <a:rPr kumimoji="0" lang="en-US" sz="1100" b="0" i="0" u="none" strike="noStrike" kern="1200" spc="0" normalizeH="0" noProof="0" dirty="0" smtClean="0">
                <a:ln>
                  <a:noFill/>
                </a:ln>
                <a:solidFill>
                  <a:srgbClr val="07A0C7"/>
                </a:solidFill>
                <a:effectLst/>
                <a:uLnTx/>
                <a:uFillTx/>
                <a:latin typeface="Gotham-Book"/>
                <a:ea typeface="ヒラギノ角ゴ ProN W3" charset="-128"/>
                <a:cs typeface="Gotham-Book"/>
                <a:sym typeface="Lucida Grande" charset="0"/>
              </a:rPr>
              <a:t> </a:t>
            </a:r>
            <a:r>
              <a:rPr kumimoji="0" lang="en-US" sz="1100" b="0" i="0" u="none" strike="noStrike" kern="1200" spc="0" normalizeH="0" baseline="0" noProof="0" dirty="0" smtClean="0">
                <a:ln>
                  <a:noFill/>
                </a:ln>
                <a:solidFill>
                  <a:srgbClr val="07A0C7"/>
                </a:solidFill>
                <a:effectLst/>
                <a:uLnTx/>
                <a:uFillTx/>
                <a:latin typeface="Gotham-Book"/>
                <a:ea typeface="ヒラギノ角ゴ ProN W3" charset="-128"/>
                <a:cs typeface="Gotham-Book"/>
                <a:sym typeface="Lucida Grande" charset="0"/>
              </a:rPr>
              <a:t>is a gateway </a:t>
            </a:r>
          </a:p>
          <a:p>
            <a:pPr marR="0" lvl="0" indent="182880" algn="r" defTabSz="914400" rtl="0" eaLnBrk="1" fontAlgn="base" latinLnBrk="0" hangingPunct="1">
              <a:lnSpc>
                <a:spcPct val="100000"/>
              </a:lnSpc>
              <a:spcBef>
                <a:spcPts val="600"/>
              </a:spcBef>
              <a:spcAft>
                <a:spcPts val="0"/>
              </a:spcAft>
              <a:buClrTx/>
              <a:buSzPct val="125000"/>
              <a:tabLst/>
              <a:defRPr/>
            </a:pPr>
            <a:r>
              <a:rPr kumimoji="0" lang="en-US" sz="1100" b="0" i="0" u="none" strike="noStrike" kern="1200" spc="0" normalizeH="0" baseline="0" noProof="0" dirty="0" smtClean="0">
                <a:ln>
                  <a:noFill/>
                </a:ln>
                <a:solidFill>
                  <a:srgbClr val="07A0C7"/>
                </a:solidFill>
                <a:effectLst/>
                <a:uLnTx/>
                <a:uFillTx/>
                <a:latin typeface="Gotham-Book"/>
                <a:ea typeface="ヒラギノ角ゴ ProN W3" charset="-128"/>
                <a:cs typeface="Gotham-Book"/>
                <a:sym typeface="Lucida Grande" charset="0"/>
              </a:rPr>
              <a:t>to beauty</a:t>
            </a:r>
          </a:p>
        </p:txBody>
      </p:sp>
      <p:cxnSp>
        <p:nvCxnSpPr>
          <p:cNvPr id="19" name="Straight Connector 18"/>
          <p:cNvCxnSpPr>
            <a:stCxn id="6" idx="0"/>
          </p:cNvCxnSpPr>
          <p:nvPr/>
        </p:nvCxnSpPr>
        <p:spPr bwMode="auto">
          <a:xfrm rot="16200000" flipV="1">
            <a:off x="4451153" y="2524077"/>
            <a:ext cx="362624" cy="3700"/>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none" w="med" len="med"/>
          </a:ln>
          <a:effectLst/>
        </p:spPr>
      </p:cxnSp>
      <p:cxnSp>
        <p:nvCxnSpPr>
          <p:cNvPr id="26" name="Straight Connector 25"/>
          <p:cNvCxnSpPr/>
          <p:nvPr/>
        </p:nvCxnSpPr>
        <p:spPr bwMode="auto">
          <a:xfrm rot="10800000" flipV="1">
            <a:off x="2927896" y="4766239"/>
            <a:ext cx="388471" cy="2"/>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none" w="med" len="med"/>
          </a:ln>
          <a:effectLst/>
        </p:spPr>
      </p:cxnSp>
      <p:sp>
        <p:nvSpPr>
          <p:cNvPr id="30" name="Content Placeholder 10"/>
          <p:cNvSpPr txBox="1">
            <a:spLocks/>
          </p:cNvSpPr>
          <p:nvPr/>
        </p:nvSpPr>
        <p:spPr>
          <a:xfrm>
            <a:off x="6427694" y="3973807"/>
            <a:ext cx="2408516" cy="2511743"/>
          </a:xfrm>
          <a:prstGeom prst="rect">
            <a:avLst/>
          </a:prstGeom>
          <a:ln>
            <a:noFill/>
          </a:ln>
        </p:spPr>
        <p:txBody>
          <a:bodyPr vert="horz" wrap="square" lIns="64291" tIns="32146" rIns="64291" bIns="32146" anchor="t">
            <a:spAutoFit/>
          </a:bodyPr>
          <a:lstStyle/>
          <a:p>
            <a:pPr marR="0" indent="182880" algn="l" defTabSz="914400" eaLnBrk="1" latinLnBrk="0" hangingPunct="1">
              <a:lnSpc>
                <a:spcPct val="100000"/>
              </a:lnSpc>
              <a:spcBef>
                <a:spcPts val="0"/>
              </a:spcBef>
              <a:spcAft>
                <a:spcPts val="0"/>
              </a:spcAft>
              <a:buClrTx/>
              <a:buSzPct val="125000"/>
              <a:tabLst/>
              <a:defRPr/>
            </a:pPr>
            <a:r>
              <a:rPr lang="en-US" sz="1100" dirty="0" smtClean="0">
                <a:solidFill>
                  <a:srgbClr val="535353"/>
                </a:solidFill>
                <a:latin typeface="Gotham-Book"/>
                <a:cs typeface="Gotham-Book"/>
              </a:rPr>
              <a:t>inputs:</a:t>
            </a:r>
          </a:p>
          <a:p>
            <a:pPr marR="0" indent="182880" algn="l" defTabSz="914400" eaLnBrk="1" latinLnBrk="0" hangingPunct="1">
              <a:lnSpc>
                <a:spcPct val="100000"/>
              </a:lnSpc>
              <a:spcBef>
                <a:spcPts val="0"/>
              </a:spcBef>
              <a:spcAft>
                <a:spcPts val="0"/>
              </a:spcAft>
              <a:buClrTx/>
              <a:buSzPct val="125000"/>
              <a:buFont typeface="Arial"/>
              <a:buChar char="•"/>
              <a:tabLst/>
              <a:defRPr/>
            </a:pPr>
            <a:r>
              <a:rPr lang="en-US" sz="1100" dirty="0" smtClean="0">
                <a:solidFill>
                  <a:srgbClr val="535353"/>
                </a:solidFill>
                <a:latin typeface="Gotham-Book"/>
                <a:cs typeface="Gotham-Book"/>
              </a:rPr>
              <a:t>vary depending on definition</a:t>
            </a:r>
          </a:p>
          <a:p>
            <a:pPr lvl="1" indent="182880" algn="l">
              <a:spcBef>
                <a:spcPts val="0"/>
              </a:spcBef>
              <a:spcAft>
                <a:spcPts val="0"/>
              </a:spcAft>
              <a:buSzPct val="125000"/>
              <a:buFont typeface="Arial"/>
              <a:buChar char="•"/>
              <a:defRPr/>
            </a:pPr>
            <a:r>
              <a:rPr lang="en-US" sz="1100" dirty="0" smtClean="0">
                <a:solidFill>
                  <a:srgbClr val="535353"/>
                </a:solidFill>
                <a:latin typeface="Gotham-Book"/>
                <a:cs typeface="Gotham-Book"/>
              </a:rPr>
              <a:t>seen as intangible quality of life attained by way of health and beauty</a:t>
            </a:r>
          </a:p>
          <a:p>
            <a:pPr lvl="1" indent="182880" algn="l">
              <a:spcBef>
                <a:spcPts val="0"/>
              </a:spcBef>
              <a:spcAft>
                <a:spcPts val="0"/>
              </a:spcAft>
              <a:buSzPct val="125000"/>
              <a:buFont typeface="Arial"/>
              <a:buChar char="•"/>
              <a:defRPr/>
            </a:pPr>
            <a:r>
              <a:rPr lang="en-US" sz="1100" dirty="0" smtClean="0">
                <a:solidFill>
                  <a:srgbClr val="535353"/>
                </a:solidFill>
                <a:latin typeface="Gotham-Book"/>
                <a:cs typeface="Gotham-Book"/>
              </a:rPr>
              <a:t>sometimes sought through meditation, yoga, relaxation</a:t>
            </a:r>
          </a:p>
          <a:p>
            <a:pPr lvl="1" indent="182880" algn="l">
              <a:spcBef>
                <a:spcPts val="0"/>
              </a:spcBef>
              <a:spcAft>
                <a:spcPts val="0"/>
              </a:spcAft>
              <a:buSzPct val="125000"/>
              <a:defRPr/>
            </a:pPr>
            <a:endParaRPr lang="en-US" sz="1100" dirty="0" smtClean="0">
              <a:solidFill>
                <a:srgbClr val="535353"/>
              </a:solidFill>
              <a:latin typeface="Gotham-Book"/>
              <a:cs typeface="Gotham-Book"/>
            </a:endParaRPr>
          </a:p>
          <a:p>
            <a:pPr indent="182880" algn="l">
              <a:spcBef>
                <a:spcPts val="0"/>
              </a:spcBef>
              <a:spcAft>
                <a:spcPts val="0"/>
              </a:spcAft>
              <a:buSzPct val="125000"/>
              <a:defRPr/>
            </a:pPr>
            <a:r>
              <a:rPr lang="en-US" sz="1100" dirty="0" smtClean="0">
                <a:solidFill>
                  <a:srgbClr val="535353"/>
                </a:solidFill>
                <a:latin typeface="Gotham-Book"/>
                <a:cs typeface="Gotham-Book"/>
              </a:rPr>
              <a:t>outcome:</a:t>
            </a:r>
          </a:p>
          <a:p>
            <a:pPr indent="182880" algn="l">
              <a:spcBef>
                <a:spcPts val="0"/>
              </a:spcBef>
              <a:spcAft>
                <a:spcPts val="0"/>
              </a:spcAft>
              <a:buSzPct val="125000"/>
              <a:buFont typeface="Arial"/>
              <a:buChar char="•"/>
              <a:defRPr/>
            </a:pPr>
            <a:r>
              <a:rPr lang="en-US" sz="1100" dirty="0" smtClean="0">
                <a:solidFill>
                  <a:srgbClr val="535353"/>
                </a:solidFill>
                <a:latin typeface="Gotham-Book"/>
                <a:cs typeface="Gotham-Book"/>
              </a:rPr>
              <a:t>better outlook/quality of life</a:t>
            </a:r>
          </a:p>
          <a:p>
            <a:pPr indent="182880" algn="l">
              <a:spcBef>
                <a:spcPts val="0"/>
              </a:spcBef>
              <a:spcAft>
                <a:spcPts val="0"/>
              </a:spcAft>
              <a:buSzPct val="125000"/>
              <a:defRPr/>
            </a:pPr>
            <a:endParaRPr lang="en-US" sz="1100" dirty="0" smtClean="0">
              <a:solidFill>
                <a:srgbClr val="535353"/>
              </a:solidFill>
              <a:latin typeface="Gotham-Book"/>
              <a:cs typeface="Gotham-Book"/>
            </a:endParaRPr>
          </a:p>
          <a:p>
            <a:pPr indent="182880" algn="l">
              <a:spcBef>
                <a:spcPts val="0"/>
              </a:spcBef>
              <a:spcAft>
                <a:spcPts val="0"/>
              </a:spcAft>
              <a:buSzPct val="125000"/>
              <a:buFont typeface="Arial"/>
              <a:buChar char="•"/>
              <a:defRPr/>
            </a:pPr>
            <a:endParaRPr lang="en-US" sz="1100" dirty="0" smtClean="0">
              <a:solidFill>
                <a:srgbClr val="535353"/>
              </a:solidFill>
              <a:latin typeface="Gotham-Book"/>
              <a:cs typeface="Gotham-Book"/>
            </a:endParaRPr>
          </a:p>
          <a:p>
            <a:pPr marR="0" indent="91440" algn="l" defTabSz="914400" eaLnBrk="1" latinLnBrk="0" hangingPunct="1">
              <a:lnSpc>
                <a:spcPct val="100000"/>
              </a:lnSpc>
              <a:spcBef>
                <a:spcPts val="0"/>
              </a:spcBef>
              <a:spcAft>
                <a:spcPts val="600"/>
              </a:spcAft>
              <a:buClrTx/>
              <a:buSzPct val="125000"/>
              <a:buFont typeface="Arial"/>
              <a:buChar char="•"/>
              <a:tabLst/>
              <a:defRPr/>
            </a:pPr>
            <a:endParaRPr lang="en-US" sz="1100" dirty="0" smtClean="0">
              <a:solidFill>
                <a:srgbClr val="535353"/>
              </a:solidFill>
              <a:latin typeface="Gotham-Book"/>
              <a:cs typeface="Gotham-Book"/>
            </a:endParaRPr>
          </a:p>
          <a:p>
            <a:pPr marR="0" lvl="0" indent="91440" algn="l" defTabSz="914400" rtl="0" eaLnBrk="1" fontAlgn="base" latinLnBrk="0" hangingPunct="1">
              <a:lnSpc>
                <a:spcPct val="100000"/>
              </a:lnSpc>
              <a:spcBef>
                <a:spcPts val="0"/>
              </a:spcBef>
              <a:spcAft>
                <a:spcPts val="600"/>
              </a:spcAft>
              <a:buClrTx/>
              <a:buSzPct val="125000"/>
              <a:buFont typeface="Arial"/>
              <a:buChar char="•"/>
              <a:tabLst/>
              <a:defRPr/>
            </a:pPr>
            <a:endParaRPr kumimoji="0" lang="en-US" sz="1100" b="0" i="0" u="none" strike="noStrike" kern="1200" spc="0" normalizeH="0" baseline="0" noProof="0" dirty="0" smtClean="0">
              <a:ln>
                <a:noFill/>
              </a:ln>
              <a:solidFill>
                <a:srgbClr val="535353"/>
              </a:solidFill>
              <a:effectLst/>
              <a:uLnTx/>
              <a:uFillTx/>
              <a:latin typeface="Gotham-Book"/>
              <a:ea typeface="ヒラギノ角ゴ ProN W3" charset="-128"/>
              <a:cs typeface="Gotham-Book"/>
              <a:sym typeface="Lucida Grande" charset="0"/>
            </a:endParaRPr>
          </a:p>
        </p:txBody>
      </p:sp>
      <p:cxnSp>
        <p:nvCxnSpPr>
          <p:cNvPr id="31" name="Straight Connector 30"/>
          <p:cNvCxnSpPr/>
          <p:nvPr/>
        </p:nvCxnSpPr>
        <p:spPr bwMode="auto">
          <a:xfrm rot="10800000" flipV="1">
            <a:off x="6015089" y="4739345"/>
            <a:ext cx="388471" cy="2"/>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none" w="med" len="med"/>
          </a:ln>
          <a:effectLst/>
        </p:spPr>
      </p:cxnSp>
      <p:cxnSp>
        <p:nvCxnSpPr>
          <p:cNvPr id="35" name="Straight Connector 34"/>
          <p:cNvCxnSpPr/>
          <p:nvPr/>
        </p:nvCxnSpPr>
        <p:spPr bwMode="auto">
          <a:xfrm flipV="1">
            <a:off x="5112868" y="2794003"/>
            <a:ext cx="1625603" cy="1243106"/>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triangle" w="med" len="med"/>
          </a:ln>
          <a:effectLst/>
        </p:spPr>
      </p:cxnSp>
      <p:sp>
        <p:nvSpPr>
          <p:cNvPr id="38" name="Content Placeholder 10"/>
          <p:cNvSpPr txBox="1">
            <a:spLocks/>
          </p:cNvSpPr>
          <p:nvPr/>
        </p:nvSpPr>
        <p:spPr>
          <a:xfrm>
            <a:off x="6813613" y="2198794"/>
            <a:ext cx="1870191" cy="234197"/>
          </a:xfrm>
          <a:prstGeom prst="rect">
            <a:avLst/>
          </a:prstGeom>
        </p:spPr>
        <p:txBody>
          <a:bodyPr vert="horz" wrap="square" lIns="64291" tIns="32146" rIns="64291" bIns="32146">
            <a:spAutoFit/>
          </a:bodyPr>
          <a:lstStyle/>
          <a:p>
            <a:pPr marR="0" lvl="0" algn="l" defTabSz="914400" rtl="0" eaLnBrk="1" fontAlgn="base" latinLnBrk="0" hangingPunct="1">
              <a:lnSpc>
                <a:spcPct val="100000"/>
              </a:lnSpc>
              <a:spcBef>
                <a:spcPts val="0"/>
              </a:spcBef>
              <a:spcAft>
                <a:spcPts val="0"/>
              </a:spcAft>
              <a:buClrTx/>
              <a:buSzPct val="125000"/>
              <a:tabLst/>
              <a:defRPr/>
            </a:pPr>
            <a:r>
              <a:rPr lang="en-US" sz="1100" dirty="0" smtClean="0">
                <a:solidFill>
                  <a:srgbClr val="07A0C7"/>
                </a:solidFill>
                <a:latin typeface="Gotham-Book"/>
                <a:cs typeface="Gotham-Book"/>
              </a:rPr>
              <a:t>wellness is inner beauty</a:t>
            </a:r>
            <a:endParaRPr kumimoji="0" lang="en-US" sz="1100" b="0" i="0" u="none" strike="noStrike" kern="1200" spc="0" normalizeH="0" baseline="0" noProof="0" dirty="0" smtClean="0">
              <a:ln>
                <a:noFill/>
              </a:ln>
              <a:solidFill>
                <a:srgbClr val="07A0C7"/>
              </a:solidFill>
              <a:effectLst/>
              <a:uLnTx/>
              <a:uFillTx/>
              <a:latin typeface="Gotham-Book"/>
              <a:ea typeface="ヒラギノ角ゴ ProN W3" charset="-128"/>
              <a:cs typeface="Gotham-Book"/>
              <a:sym typeface="Lucida Grande" charset="0"/>
            </a:endParaRPr>
          </a:p>
        </p:txBody>
      </p:sp>
      <p:sp>
        <p:nvSpPr>
          <p:cNvPr id="39" name="Isosceles Triangle 38"/>
          <p:cNvSpPr/>
          <p:nvPr/>
        </p:nvSpPr>
        <p:spPr bwMode="auto">
          <a:xfrm>
            <a:off x="4557059" y="4093883"/>
            <a:ext cx="239059" cy="194235"/>
          </a:xfrm>
          <a:prstGeom prst="triangle">
            <a:avLst/>
          </a:prstGeom>
          <a:solidFill>
            <a:srgbClr val="D86454"/>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40" name="Isosceles Triangle 39"/>
          <p:cNvSpPr/>
          <p:nvPr/>
        </p:nvSpPr>
        <p:spPr bwMode="auto">
          <a:xfrm>
            <a:off x="764989" y="6227706"/>
            <a:ext cx="239059" cy="194235"/>
          </a:xfrm>
          <a:prstGeom prst="triangle">
            <a:avLst/>
          </a:prstGeom>
          <a:solidFill>
            <a:srgbClr val="D86454"/>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endParaRPr>
          </a:p>
        </p:txBody>
      </p:sp>
      <p:sp>
        <p:nvSpPr>
          <p:cNvPr id="41" name="Content Placeholder 10"/>
          <p:cNvSpPr txBox="1">
            <a:spLocks/>
          </p:cNvSpPr>
          <p:nvPr/>
        </p:nvSpPr>
        <p:spPr>
          <a:xfrm>
            <a:off x="792322" y="6227159"/>
            <a:ext cx="2942975" cy="234197"/>
          </a:xfrm>
          <a:prstGeom prst="rect">
            <a:avLst/>
          </a:prstGeom>
        </p:spPr>
        <p:txBody>
          <a:bodyPr vert="horz" wrap="square" lIns="64291" tIns="32146" rIns="64291" bIns="32146">
            <a:spAutoFit/>
          </a:bodyPr>
          <a:lstStyle/>
          <a:p>
            <a:pPr marR="0" lvl="0" indent="182880" algn="l" defTabSz="914400" rtl="0" eaLnBrk="1" fontAlgn="base" latinLnBrk="0" hangingPunct="1">
              <a:lnSpc>
                <a:spcPct val="100000"/>
              </a:lnSpc>
              <a:spcBef>
                <a:spcPts val="600"/>
              </a:spcBef>
              <a:spcAft>
                <a:spcPts val="0"/>
              </a:spcAft>
              <a:buClrTx/>
              <a:buSzPct val="125000"/>
              <a:tabLst/>
              <a:defRPr/>
            </a:pPr>
            <a:r>
              <a:rPr kumimoji="0" lang="en-US" sz="1100" b="0" i="0" u="none" strike="noStrike" kern="1200" spc="0" normalizeH="0" baseline="0" noProof="0" dirty="0" smtClean="0">
                <a:ln>
                  <a:noFill/>
                </a:ln>
                <a:solidFill>
                  <a:srgbClr val="D86454"/>
                </a:solidFill>
                <a:effectLst/>
                <a:uLnTx/>
                <a:uFillTx/>
                <a:latin typeface="Gotham-Book"/>
                <a:ea typeface="ヒラギノ角ゴ ProN W3" charset="-128"/>
                <a:cs typeface="Gotham-Book"/>
                <a:sym typeface="Lucida Grande" charset="0"/>
              </a:rPr>
              <a:t>your best self</a:t>
            </a:r>
          </a:p>
        </p:txBody>
      </p:sp>
      <p:cxnSp>
        <p:nvCxnSpPr>
          <p:cNvPr id="42" name="Straight Connector 41"/>
          <p:cNvCxnSpPr/>
          <p:nvPr/>
        </p:nvCxnSpPr>
        <p:spPr bwMode="auto">
          <a:xfrm rot="5400000">
            <a:off x="4167095" y="5192062"/>
            <a:ext cx="1024962" cy="35857"/>
          </a:xfrm>
          <a:prstGeom prst="line">
            <a:avLst/>
          </a:prstGeom>
          <a:blipFill dpi="0" rotWithShape="0">
            <a:blip r:embed="rId2"/>
            <a:srcRect/>
            <a:tile tx="0" ty="0" sx="100000" sy="100000" flip="none" algn="tl"/>
          </a:blipFill>
          <a:ln w="3175" cap="flat" cmpd="sng" algn="ctr">
            <a:solidFill>
              <a:srgbClr val="07A0C7"/>
            </a:solidFill>
            <a:prstDash val="solid"/>
            <a:round/>
            <a:headEnd type="none" w="med" len="med"/>
            <a:tailEnd type="triangle" w="med" len="med"/>
          </a:ln>
          <a:effectLst/>
        </p:spPr>
      </p:cxnSp>
      <p:sp>
        <p:nvSpPr>
          <p:cNvPr id="45" name="Content Placeholder 10"/>
          <p:cNvSpPr txBox="1">
            <a:spLocks/>
          </p:cNvSpPr>
          <p:nvPr/>
        </p:nvSpPr>
        <p:spPr>
          <a:xfrm>
            <a:off x="3798485" y="5847428"/>
            <a:ext cx="1870191" cy="572751"/>
          </a:xfrm>
          <a:prstGeom prst="rect">
            <a:avLst/>
          </a:prstGeom>
        </p:spPr>
        <p:txBody>
          <a:bodyPr vert="horz" wrap="square" lIns="64291" tIns="32146" rIns="64291" bIns="32146">
            <a:spAutoFit/>
          </a:bodyPr>
          <a:lstStyle/>
          <a:p>
            <a:pPr marR="0" lvl="0" algn="l" defTabSz="914400" rtl="0" eaLnBrk="1" fontAlgn="base" latinLnBrk="0" hangingPunct="1">
              <a:lnSpc>
                <a:spcPct val="100000"/>
              </a:lnSpc>
              <a:spcBef>
                <a:spcPts val="0"/>
              </a:spcBef>
              <a:spcAft>
                <a:spcPts val="0"/>
              </a:spcAft>
              <a:buClrTx/>
              <a:buSzPct val="125000"/>
              <a:tabLst/>
              <a:defRPr/>
            </a:pPr>
            <a:r>
              <a:rPr lang="en-US" sz="1100" dirty="0" smtClean="0">
                <a:solidFill>
                  <a:srgbClr val="07A0C7"/>
                </a:solidFill>
                <a:latin typeface="Gotham-Book"/>
                <a:cs typeface="Gotham-Book"/>
              </a:rPr>
              <a:t>taking care of physical and mental health leads to wellness</a:t>
            </a:r>
            <a:endParaRPr kumimoji="0" lang="en-US" sz="1100" b="0" i="0" u="none" strike="noStrike" kern="1200" spc="0" normalizeH="0" baseline="0" noProof="0" dirty="0" smtClean="0">
              <a:ln>
                <a:noFill/>
              </a:ln>
              <a:solidFill>
                <a:srgbClr val="07A0C7"/>
              </a:solidFill>
              <a:effectLst/>
              <a:uLnTx/>
              <a:uFillTx/>
              <a:latin typeface="Gotham-Book"/>
              <a:ea typeface="ヒラギノ角ゴ ProN W3" charset="-128"/>
              <a:cs typeface="Gotham-Book"/>
              <a:sym typeface="Lucida Grande"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understanding the universal beauty routine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routines are means to an end</a:t>
            </a:r>
            <a:endParaRPr lang="en-US" dirty="0"/>
          </a:p>
        </p:txBody>
      </p:sp>
      <p:sp>
        <p:nvSpPr>
          <p:cNvPr id="3" name="Content Placeholder 2"/>
          <p:cNvSpPr>
            <a:spLocks noGrp="1"/>
          </p:cNvSpPr>
          <p:nvPr>
            <p:ph idx="1"/>
          </p:nvPr>
        </p:nvSpPr>
        <p:spPr>
          <a:prstGeom prst="rect">
            <a:avLst/>
          </a:prstGeom>
        </p:spPr>
        <p:txBody>
          <a:bodyPr/>
          <a:lstStyle/>
          <a:p>
            <a:endParaRPr lang="en-US" smtClean="0">
              <a:sym typeface="Lucida Grande" charset="0"/>
            </a:endParaRPr>
          </a:p>
          <a:p>
            <a:endParaRPr lang="en-US" dirty="0">
              <a:sym typeface="Lucida Grande" charset="0"/>
            </a:endParaRPr>
          </a:p>
        </p:txBody>
      </p:sp>
      <p:grpSp>
        <p:nvGrpSpPr>
          <p:cNvPr id="4" name="Group 24"/>
          <p:cNvGrpSpPr/>
          <p:nvPr/>
        </p:nvGrpSpPr>
        <p:grpSpPr>
          <a:xfrm>
            <a:off x="5669166" y="1399714"/>
            <a:ext cx="2868386" cy="1632167"/>
            <a:chOff x="6023365" y="2118350"/>
            <a:chExt cx="2868386" cy="1632167"/>
          </a:xfrm>
        </p:grpSpPr>
        <p:sp>
          <p:nvSpPr>
            <p:cNvPr id="5" name="Rectangle 4"/>
            <p:cNvSpPr/>
            <p:nvPr/>
          </p:nvSpPr>
          <p:spPr bwMode="gray">
            <a:xfrm flipH="1">
              <a:off x="6023365" y="2118350"/>
              <a:ext cx="2868386" cy="137718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6" name="Rectangle 5"/>
            <p:cNvSpPr/>
            <p:nvPr/>
          </p:nvSpPr>
          <p:spPr bwMode="gray">
            <a:xfrm>
              <a:off x="6279763" y="2365522"/>
              <a:ext cx="2414835" cy="1384995"/>
            </a:xfrm>
            <a:prstGeom prst="rect">
              <a:avLst/>
            </a:prstGeom>
          </p:spPr>
          <p:txBody>
            <a:bodyPr wrap="square">
              <a:spAutoFit/>
            </a:bodyPr>
            <a:lstStyle/>
            <a:p>
              <a:pPr marL="0" lvl="1" algn="l"/>
              <a:r>
                <a:rPr lang="en-US" sz="1200" dirty="0" smtClean="0">
                  <a:solidFill>
                    <a:schemeClr val="bg1"/>
                  </a:solidFill>
                  <a:latin typeface="Gotham-Book"/>
                  <a:cs typeface="Gotham-Book"/>
                </a:rPr>
                <a:t>during the process I felt somewhat bored and wished I had a professional makeup artist to fix me up so I didn’t have to bother with it</a:t>
              </a:r>
            </a:p>
            <a:p>
              <a:pPr marL="0" lvl="1" algn="l"/>
              <a:endParaRPr lang="en-US" sz="1200" dirty="0" smtClean="0">
                <a:solidFill>
                  <a:schemeClr val="bg1"/>
                </a:solidFill>
                <a:latin typeface="Gotham-Book"/>
                <a:cs typeface="Gotham-Book"/>
              </a:endParaRPr>
            </a:p>
            <a:p>
              <a:pPr algn="l"/>
              <a:endParaRPr lang="en-US" sz="1200" dirty="0" smtClean="0">
                <a:solidFill>
                  <a:schemeClr val="bg1"/>
                </a:solidFill>
                <a:latin typeface="Gotham-Book"/>
                <a:ea typeface="Arial"/>
                <a:cs typeface="Gotham-Book"/>
              </a:endParaRPr>
            </a:p>
          </p:txBody>
        </p:sp>
        <p:pic>
          <p:nvPicPr>
            <p:cNvPr id="7" name="Picture 6"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8" name="Picture 7"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19" name="Rectangle 18"/>
          <p:cNvSpPr/>
          <p:nvPr/>
        </p:nvSpPr>
        <p:spPr>
          <a:xfrm>
            <a:off x="463344" y="1475381"/>
            <a:ext cx="4572000" cy="1169551"/>
          </a:xfrm>
          <a:prstGeom prst="rect">
            <a:avLst/>
          </a:prstGeom>
        </p:spPr>
        <p:txBody>
          <a:bodyPr>
            <a:spAutoFit/>
          </a:bodyPr>
          <a:lstStyle/>
          <a:p>
            <a:pPr indent="-342900" algn="l"/>
            <a:r>
              <a:rPr lang="en-US" sz="1400" cap="all" dirty="0" smtClean="0">
                <a:solidFill>
                  <a:schemeClr val="tx1"/>
                </a:solidFill>
                <a:latin typeface="Gotham-Book"/>
                <a:cs typeface="Gotham-Book"/>
              </a:rPr>
              <a:t>for most routines are not an enjoyable activity</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morning routines can feel like a chore, especially when time is short</a:t>
            </a:r>
          </a:p>
        </p:txBody>
      </p:sp>
      <p:grpSp>
        <p:nvGrpSpPr>
          <p:cNvPr id="35" name="Group 24"/>
          <p:cNvGrpSpPr/>
          <p:nvPr/>
        </p:nvGrpSpPr>
        <p:grpSpPr>
          <a:xfrm>
            <a:off x="5669166" y="3111699"/>
            <a:ext cx="2868386" cy="1377188"/>
            <a:chOff x="6023365" y="2118350"/>
            <a:chExt cx="2868386" cy="1377188"/>
          </a:xfrm>
        </p:grpSpPr>
        <p:sp>
          <p:nvSpPr>
            <p:cNvPr id="36" name="Rectangle 35"/>
            <p:cNvSpPr/>
            <p:nvPr/>
          </p:nvSpPr>
          <p:spPr bwMode="gray">
            <a:xfrm flipH="1">
              <a:off x="6023365" y="2118350"/>
              <a:ext cx="2868386" cy="137718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37" name="Rectangle 36"/>
            <p:cNvSpPr/>
            <p:nvPr/>
          </p:nvSpPr>
          <p:spPr bwMode="gray">
            <a:xfrm>
              <a:off x="6279763" y="2365522"/>
              <a:ext cx="2414835" cy="969496"/>
            </a:xfrm>
            <a:prstGeom prst="rect">
              <a:avLst/>
            </a:prstGeom>
          </p:spPr>
          <p:txBody>
            <a:bodyPr wrap="square">
              <a:spAutoFit/>
            </a:bodyPr>
            <a:lstStyle/>
            <a:p>
              <a:r>
                <a:rPr lang="en-US" sz="1200" dirty="0" smtClean="0">
                  <a:solidFill>
                    <a:schemeClr val="bg1"/>
                  </a:solidFill>
                  <a:latin typeface="Gotham-Book"/>
                  <a:cs typeface="Gotham-Book"/>
                </a:rPr>
                <a:t>I just felt like I was doing a routine. I didn't feel particularly good or bad about it, just on autopilot</a:t>
              </a:r>
              <a:r>
                <a:rPr lang="en-US" i="1" dirty="0" smtClean="0"/>
                <a:t>. </a:t>
              </a:r>
              <a:endParaRPr lang="en-US" dirty="0"/>
            </a:p>
          </p:txBody>
        </p:sp>
        <p:pic>
          <p:nvPicPr>
            <p:cNvPr id="38" name="Picture 37" descr="quotes_white_close.png"/>
            <p:cNvPicPr>
              <a:picLocks noChangeAspect="1"/>
            </p:cNvPicPr>
            <p:nvPr/>
          </p:nvPicPr>
          <p:blipFill>
            <a:blip r:embed="rId2">
              <a:alphaModFix/>
            </a:blip>
            <a:stretch>
              <a:fillRect/>
            </a:stretch>
          </p:blipFill>
          <p:spPr bwMode="gray">
            <a:xfrm>
              <a:off x="8526274" y="3035452"/>
              <a:ext cx="255108" cy="198898"/>
            </a:xfrm>
            <a:prstGeom prst="rect">
              <a:avLst/>
            </a:prstGeom>
            <a:noFill/>
          </p:spPr>
        </p:pic>
        <p:pic>
          <p:nvPicPr>
            <p:cNvPr id="39" name="Picture 38"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…but they are transformational</a:t>
            </a:r>
            <a:endParaRPr lang="en-US" dirty="0"/>
          </a:p>
        </p:txBody>
      </p:sp>
      <p:sp>
        <p:nvSpPr>
          <p:cNvPr id="3" name="Content Placeholder 2"/>
          <p:cNvSpPr>
            <a:spLocks noGrp="1"/>
          </p:cNvSpPr>
          <p:nvPr>
            <p:ph idx="1"/>
          </p:nvPr>
        </p:nvSpPr>
        <p:spPr/>
        <p:txBody>
          <a:bodyPr/>
          <a:lstStyle/>
          <a:p>
            <a:endParaRPr lang="en-US" dirty="0" smtClean="0">
              <a:sym typeface="Lucida Grande" charset="0"/>
            </a:endParaRPr>
          </a:p>
          <a:p>
            <a:endParaRPr lang="en-US" dirty="0">
              <a:sym typeface="Lucida Grande" charset="0"/>
            </a:endParaRPr>
          </a:p>
        </p:txBody>
      </p:sp>
      <p:grpSp>
        <p:nvGrpSpPr>
          <p:cNvPr id="11" name="Group 24"/>
          <p:cNvGrpSpPr/>
          <p:nvPr/>
        </p:nvGrpSpPr>
        <p:grpSpPr>
          <a:xfrm>
            <a:off x="5381318" y="1408657"/>
            <a:ext cx="2868386" cy="1447501"/>
            <a:chOff x="6023365" y="2118350"/>
            <a:chExt cx="2868386" cy="1447501"/>
          </a:xfrm>
        </p:grpSpPr>
        <p:sp>
          <p:nvSpPr>
            <p:cNvPr id="12" name="Rectangle 11"/>
            <p:cNvSpPr/>
            <p:nvPr/>
          </p:nvSpPr>
          <p:spPr bwMode="gray">
            <a:xfrm flipH="1">
              <a:off x="6023365" y="2118350"/>
              <a:ext cx="2868386" cy="137718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13" name="Rectangle 12"/>
            <p:cNvSpPr/>
            <p:nvPr/>
          </p:nvSpPr>
          <p:spPr bwMode="gray">
            <a:xfrm>
              <a:off x="6279763" y="2365522"/>
              <a:ext cx="2414835" cy="1200329"/>
            </a:xfrm>
            <a:prstGeom prst="rect">
              <a:avLst/>
            </a:prstGeom>
          </p:spPr>
          <p:txBody>
            <a:bodyPr wrap="square">
              <a:spAutoFit/>
            </a:bodyPr>
            <a:lstStyle/>
            <a:p>
              <a:pPr marL="0" lvl="1" algn="l"/>
              <a:r>
                <a:rPr lang="en-US" sz="1200" dirty="0" smtClean="0">
                  <a:solidFill>
                    <a:srgbClr val="FFFFFF"/>
                  </a:solidFill>
                  <a:latin typeface="Gotham-Book"/>
                  <a:cs typeface="Gotham-Book"/>
                  <a:sym typeface="Gill Sans" charset="0"/>
                </a:rPr>
                <a:t>I always feel much better after getting myself ‘put together’ – I feel that when I look my best that people talk to me differently</a:t>
              </a:r>
              <a:endParaRPr lang="en-US" sz="1200" dirty="0" smtClean="0">
                <a:solidFill>
                  <a:srgbClr val="FFFFFF"/>
                </a:solidFill>
                <a:latin typeface="Gotham-Book"/>
                <a:cs typeface="Gotham-Book"/>
              </a:endParaRPr>
            </a:p>
            <a:p>
              <a:pPr algn="l"/>
              <a:endParaRPr lang="en-US" sz="1200" dirty="0" smtClean="0">
                <a:solidFill>
                  <a:srgbClr val="FFFFFF"/>
                </a:solidFill>
                <a:latin typeface="Gotham-Book"/>
                <a:ea typeface="Arial"/>
                <a:cs typeface="Gotham-Book"/>
              </a:endParaRPr>
            </a:p>
          </p:txBody>
        </p:sp>
        <p:pic>
          <p:nvPicPr>
            <p:cNvPr id="14" name="Picture 13" descr="quotes_white_close.png"/>
            <p:cNvPicPr>
              <a:picLocks noChangeAspect="1"/>
            </p:cNvPicPr>
            <p:nvPr/>
          </p:nvPicPr>
          <p:blipFill>
            <a:blip r:embed="rId2">
              <a:alphaModFix/>
            </a:blip>
            <a:stretch>
              <a:fillRect/>
            </a:stretch>
          </p:blipFill>
          <p:spPr bwMode="gray">
            <a:xfrm>
              <a:off x="8526274" y="3144309"/>
              <a:ext cx="255108" cy="198898"/>
            </a:xfrm>
            <a:prstGeom prst="rect">
              <a:avLst/>
            </a:prstGeom>
            <a:noFill/>
          </p:spPr>
        </p:pic>
        <p:pic>
          <p:nvPicPr>
            <p:cNvPr id="15" name="Picture 14"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
        <p:nvSpPr>
          <p:cNvPr id="18" name="Rectangle 17"/>
          <p:cNvSpPr/>
          <p:nvPr/>
        </p:nvSpPr>
        <p:spPr>
          <a:xfrm>
            <a:off x="463344" y="1475381"/>
            <a:ext cx="4572000" cy="1815882"/>
          </a:xfrm>
          <a:prstGeom prst="rect">
            <a:avLst/>
          </a:prstGeom>
        </p:spPr>
        <p:txBody>
          <a:bodyPr>
            <a:spAutoFit/>
          </a:bodyPr>
          <a:lstStyle/>
          <a:p>
            <a:pPr indent="-342900" algn="l"/>
            <a:r>
              <a:rPr lang="en-US" sz="1400" cap="all" dirty="0" smtClean="0">
                <a:solidFill>
                  <a:schemeClr val="tx1"/>
                </a:solidFill>
                <a:latin typeface="Gotham-Book"/>
                <a:cs typeface="Gotham-Book"/>
              </a:rPr>
              <a:t>routines alter how consumers feel</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consumers report a change from feeling tired and groggy to ready to face the day</a:t>
            </a:r>
          </a:p>
          <a:p>
            <a:pPr indent="-342900" algn="l"/>
            <a:endParaRPr lang="en-US" sz="1400" cap="all" dirty="0" smtClean="0">
              <a:solidFill>
                <a:schemeClr val="tx1"/>
              </a:solidFill>
              <a:latin typeface="Gotham-Book"/>
              <a:cs typeface="Gotham-Book"/>
            </a:endParaRPr>
          </a:p>
          <a:p>
            <a:pPr indent="-342900" algn="l"/>
            <a:r>
              <a:rPr lang="en-US" sz="1400" cap="all" dirty="0" smtClean="0">
                <a:solidFill>
                  <a:schemeClr val="tx1"/>
                </a:solidFill>
                <a:latin typeface="Gotham-Book"/>
                <a:cs typeface="Gotham-Book"/>
              </a:rPr>
              <a:t>daily routines as well as more special treatments (salon visits, etc.) increase consumers’ confidence levels</a:t>
            </a:r>
          </a:p>
        </p:txBody>
      </p:sp>
      <p:grpSp>
        <p:nvGrpSpPr>
          <p:cNvPr id="22" name="Group 24"/>
          <p:cNvGrpSpPr/>
          <p:nvPr/>
        </p:nvGrpSpPr>
        <p:grpSpPr>
          <a:xfrm>
            <a:off x="5381318" y="3120643"/>
            <a:ext cx="2868386" cy="1377188"/>
            <a:chOff x="6023365" y="2118350"/>
            <a:chExt cx="2868386" cy="1377188"/>
          </a:xfrm>
        </p:grpSpPr>
        <p:sp>
          <p:nvSpPr>
            <p:cNvPr id="23" name="Rectangle 22"/>
            <p:cNvSpPr/>
            <p:nvPr/>
          </p:nvSpPr>
          <p:spPr bwMode="gray">
            <a:xfrm flipH="1">
              <a:off x="6023365" y="2118350"/>
              <a:ext cx="2868386" cy="1377188"/>
            </a:xfrm>
            <a:prstGeom prst="rect">
              <a:avLst/>
            </a:prstGeom>
            <a:solidFill>
              <a:srgbClr val="07A0C7">
                <a:alpha val="60000"/>
              </a:srgbClr>
            </a:solidFill>
            <a:ln w="9525" cap="flat" cmpd="sng" algn="ctr">
              <a:no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00"/>
                </a:solidFill>
                <a:latin typeface="Arial"/>
              </a:endParaRPr>
            </a:p>
          </p:txBody>
        </p:sp>
        <p:sp>
          <p:nvSpPr>
            <p:cNvPr id="24" name="Rectangle 23"/>
            <p:cNvSpPr/>
            <p:nvPr/>
          </p:nvSpPr>
          <p:spPr bwMode="gray">
            <a:xfrm>
              <a:off x="6279763" y="2365522"/>
              <a:ext cx="2414835" cy="1107996"/>
            </a:xfrm>
            <a:prstGeom prst="rect">
              <a:avLst/>
            </a:prstGeom>
          </p:spPr>
          <p:txBody>
            <a:bodyPr wrap="square">
              <a:spAutoFit/>
            </a:bodyPr>
            <a:lstStyle/>
            <a:p>
              <a:pPr algn="l"/>
              <a:r>
                <a:rPr lang="en-US" sz="1100" dirty="0" smtClean="0">
                  <a:solidFill>
                    <a:srgbClr val="FFFFFF"/>
                  </a:solidFill>
                  <a:latin typeface="Gotham-book"/>
                  <a:cs typeface="Gotham-book"/>
                </a:rPr>
                <a:t>I do feel refreshed after the process is complete with a more energy.  Also, I'm usually satisfied </a:t>
              </a:r>
              <a:r>
                <a:rPr lang="en-US" sz="1100" dirty="0" err="1" smtClean="0">
                  <a:solidFill>
                    <a:srgbClr val="FFFFFF"/>
                  </a:solidFill>
                  <a:latin typeface="Gotham-book"/>
                  <a:cs typeface="Gotham-book"/>
                </a:rPr>
                <a:t>w</a:t>
              </a:r>
              <a:r>
                <a:rPr lang="en-US" sz="1100" dirty="0" smtClean="0">
                  <a:solidFill>
                    <a:srgbClr val="FFFFFF"/>
                  </a:solidFill>
                  <a:latin typeface="Gotham-book"/>
                  <a:cs typeface="Gotham-book"/>
                </a:rPr>
                <a:t>/ my appearance and how I will present myself to the world (look and smell) </a:t>
              </a:r>
            </a:p>
            <a:p>
              <a:pPr algn="l"/>
              <a:endParaRPr lang="en-US" sz="1100" dirty="0" smtClean="0">
                <a:solidFill>
                  <a:srgbClr val="FFFFFF"/>
                </a:solidFill>
                <a:latin typeface="Gotham-book"/>
                <a:ea typeface="Arial"/>
                <a:cs typeface="Gotham-book"/>
              </a:endParaRPr>
            </a:p>
          </p:txBody>
        </p:sp>
        <p:pic>
          <p:nvPicPr>
            <p:cNvPr id="25" name="Picture 24" descr="quotes_white_close.png"/>
            <p:cNvPicPr>
              <a:picLocks noChangeAspect="1"/>
            </p:cNvPicPr>
            <p:nvPr/>
          </p:nvPicPr>
          <p:blipFill>
            <a:blip r:embed="rId2">
              <a:alphaModFix/>
            </a:blip>
            <a:stretch>
              <a:fillRect/>
            </a:stretch>
          </p:blipFill>
          <p:spPr bwMode="gray">
            <a:xfrm>
              <a:off x="8526274" y="3144309"/>
              <a:ext cx="255108" cy="198898"/>
            </a:xfrm>
            <a:prstGeom prst="rect">
              <a:avLst/>
            </a:prstGeom>
            <a:noFill/>
          </p:spPr>
        </p:pic>
        <p:pic>
          <p:nvPicPr>
            <p:cNvPr id="26" name="Picture 25" descr="quotes_white_open.png"/>
            <p:cNvPicPr>
              <a:picLocks noChangeAspect="1"/>
            </p:cNvPicPr>
            <p:nvPr/>
          </p:nvPicPr>
          <p:blipFill>
            <a:blip r:embed="rId3">
              <a:alphaModFix/>
            </a:blip>
            <a:stretch>
              <a:fillRect/>
            </a:stretch>
          </p:blipFill>
          <p:spPr bwMode="gray">
            <a:xfrm>
              <a:off x="6123958" y="2200392"/>
              <a:ext cx="255108" cy="198898"/>
            </a:xfrm>
            <a:prstGeom prst="rect">
              <a:avLst/>
            </a:prstGeom>
            <a:noFill/>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B_PB_White footer_01">
  <a:themeElements>
    <a:clrScheme name="Custom 41">
      <a:dk1>
        <a:srgbClr val="000000"/>
      </a:dk1>
      <a:lt1>
        <a:srgbClr val="FFFFFF"/>
      </a:lt1>
      <a:dk2>
        <a:srgbClr val="000000"/>
      </a:dk2>
      <a:lt2>
        <a:srgbClr val="A6A6A6"/>
      </a:lt2>
      <a:accent1>
        <a:srgbClr val="FF2000"/>
      </a:accent1>
      <a:accent2>
        <a:srgbClr val="07A0C7"/>
      </a:accent2>
      <a:accent3>
        <a:srgbClr val="339931"/>
      </a:accent3>
      <a:accent4>
        <a:srgbClr val="FF7300"/>
      </a:accent4>
      <a:accent5>
        <a:srgbClr val="A266BC"/>
      </a:accent5>
      <a:accent6>
        <a:srgbClr val="2D2D8A"/>
      </a:accent6>
      <a:hlink>
        <a:srgbClr val="009999"/>
      </a:hlink>
      <a:folHlink>
        <a:srgbClr val="99CC00"/>
      </a:folHlink>
    </a:clrScheme>
    <a:fontScheme name="SB_PB_White footer_01">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7A0C7"/>
        </a:solidFill>
        <a:ln w="2540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lang="en-US" sz="3000" b="0" i="0" u="none" strike="noStrike" cap="none" normalizeH="0" baseline="0">
            <a:ln>
              <a:noFill/>
            </a:ln>
            <a:solidFill>
              <a:srgbClr val="6E7475"/>
            </a:solidFill>
            <a:effectLst/>
            <a:latin typeface="Lucida Grande" charset="0"/>
            <a:ea typeface="ヒラギノ角ゴ ProN W3" charset="-128"/>
            <a:cs typeface="ヒラギノ角ゴ ProN W3" charset="-128"/>
            <a:sym typeface="Lucida Grande" charset="0"/>
          </a:defRPr>
        </a:defPPr>
      </a:lstStyle>
    </a:lnDef>
  </a:objectDefaults>
  <a:extraClrSchemeLst>
    <a:extraClrScheme>
      <a:clrScheme name="SB_PB_White footer_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26344</TotalTime>
  <Pages>0</Pages>
  <Words>5726</Words>
  <Characters>0</Characters>
  <Application>Microsoft Macintosh PowerPoint</Application>
  <PresentationFormat>Letter Paper (8.5x11 in)</PresentationFormat>
  <Lines>0</Lines>
  <Paragraphs>1004</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SB_PB_White footer_01</vt:lpstr>
      <vt:lpstr>THE-Collaboratory green mountain coffee  beauty, health, wellness</vt:lpstr>
      <vt:lpstr>what are beauty, health &amp; wellness?</vt:lpstr>
      <vt:lpstr>BEAUTY is…   </vt:lpstr>
      <vt:lpstr>health is…   </vt:lpstr>
      <vt:lpstr>wellness is…   </vt:lpstr>
      <vt:lpstr>beauty, health, wellness</vt:lpstr>
      <vt:lpstr>understanding the universal beauty routine</vt:lpstr>
      <vt:lpstr>routines are means to an end</vt:lpstr>
      <vt:lpstr>…but they are transformational</vt:lpstr>
      <vt:lpstr>majority of routines are beauty–driven </vt:lpstr>
      <vt:lpstr>when it comes to routines, time is a luxury</vt:lpstr>
      <vt:lpstr>THE UNIVERSAL ROUTINE</vt:lpstr>
      <vt:lpstr>THE UNIVERSAL ROUTINE: refresh</vt:lpstr>
      <vt:lpstr>THE UNIVERSAL ROUTINE: “face” the day</vt:lpstr>
      <vt:lpstr>THE UNIVERSAL ROUTINE: REMOVE &amp; RELAX</vt:lpstr>
      <vt:lpstr>THE UNIVERSAL ROUTINE: INTERNAL HEALTH</vt:lpstr>
      <vt:lpstr>THE UNIVERSAL ROUTINE: special treat</vt:lpstr>
      <vt:lpstr>consumer types</vt:lpstr>
      <vt:lpstr>consumer types align with health, beauty and wellness</vt:lpstr>
      <vt:lpstr>product junkie</vt:lpstr>
      <vt:lpstr>one &amp; Done</vt:lpstr>
      <vt:lpstr>fitness nut</vt:lpstr>
      <vt:lpstr>competitor</vt:lpstr>
      <vt:lpstr>insecure</vt:lpstr>
      <vt:lpstr>time crunched</vt:lpstr>
      <vt:lpstr>holistic</vt:lpstr>
      <vt:lpstr>the moderator</vt:lpstr>
      <vt:lpstr>opportunities </vt:lpstr>
      <vt:lpstr>opportunities</vt:lpstr>
      <vt:lpstr>eyebrow care</vt:lpstr>
      <vt:lpstr>Hair removal</vt:lpstr>
      <vt:lpstr>grease control</vt:lpstr>
      <vt:lpstr>Lip gloss/Lip stick</vt:lpstr>
      <vt:lpstr>hair growth and styling gel</vt:lpstr>
      <vt:lpstr>time and space in the shower</vt:lpstr>
      <vt:lpstr>Customizable cosmetics (add nail color here)  </vt:lpstr>
      <vt:lpstr>thicker eye lashes</vt:lpstr>
      <vt:lpstr>“me” time</vt:lpstr>
      <vt:lpstr>health into beauty</vt:lpstr>
      <vt:lpstr>space savers</vt:lpstr>
      <vt:lpstr>all-in-one</vt:lpstr>
      <vt:lpstr>on the go</vt:lpstr>
      <vt:lpstr>prevention</vt:lpstr>
      <vt:lpstr>socialize at home</vt:lpstr>
      <vt:lpstr>appendix</vt:lpstr>
      <vt:lpstr>quotes on beauty</vt:lpstr>
      <vt:lpstr>beauty insights</vt:lpstr>
      <vt:lpstr>quotes on wellness</vt:lpstr>
      <vt:lpstr>health insights</vt:lpstr>
      <vt:lpstr>quotes on health</vt:lpstr>
      <vt:lpstr>wellness insights</vt:lpstr>
    </vt:vector>
  </TitlesOfParts>
  <Manager/>
  <Company>Sterling Brands Innovation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subject>Bayer Daily Routines</dc:subject>
  <dc:creator/>
  <cp:keywords/>
  <dc:description/>
  <cp:lastModifiedBy>William Tygret</cp:lastModifiedBy>
  <cp:revision>2715</cp:revision>
  <cp:lastPrinted>2013-06-11T20:08:04Z</cp:lastPrinted>
  <dcterms:created xsi:type="dcterms:W3CDTF">2013-06-17T20:10:06Z</dcterms:created>
  <dcterms:modified xsi:type="dcterms:W3CDTF">2015-01-27T16:54:31Z</dcterms:modified>
  <cp:category/>
</cp:coreProperties>
</file>